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11/relationships/webextensiontaskpanes" Target="ppt/webextensions/taskpanes.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5" r:id="rId2"/>
    <p:sldId id="391" r:id="rId3"/>
    <p:sldId id="258" r:id="rId4"/>
    <p:sldId id="259" r:id="rId5"/>
    <p:sldId id="307" r:id="rId6"/>
    <p:sldId id="310" r:id="rId7"/>
    <p:sldId id="308" r:id="rId8"/>
    <p:sldId id="311" r:id="rId9"/>
    <p:sldId id="312" r:id="rId10"/>
    <p:sldId id="313" r:id="rId11"/>
    <p:sldId id="315" r:id="rId12"/>
    <p:sldId id="314" r:id="rId13"/>
    <p:sldId id="367" r:id="rId14"/>
    <p:sldId id="317" r:id="rId15"/>
    <p:sldId id="319" r:id="rId16"/>
    <p:sldId id="324" r:id="rId17"/>
    <p:sldId id="325" r:id="rId18"/>
    <p:sldId id="326" r:id="rId19"/>
    <p:sldId id="386" r:id="rId20"/>
    <p:sldId id="380" r:id="rId21"/>
    <p:sldId id="379" r:id="rId22"/>
    <p:sldId id="392" r:id="rId23"/>
    <p:sldId id="381" r:id="rId24"/>
    <p:sldId id="382" r:id="rId25"/>
    <p:sldId id="383" r:id="rId26"/>
    <p:sldId id="384" r:id="rId27"/>
    <p:sldId id="320" r:id="rId28"/>
    <p:sldId id="369" r:id="rId29"/>
    <p:sldId id="371" r:id="rId30"/>
    <p:sldId id="327" r:id="rId31"/>
    <p:sldId id="329" r:id="rId32"/>
    <p:sldId id="342" r:id="rId33"/>
    <p:sldId id="387" r:id="rId34"/>
    <p:sldId id="388" r:id="rId35"/>
    <p:sldId id="346" r:id="rId36"/>
    <p:sldId id="347" r:id="rId37"/>
    <p:sldId id="349" r:id="rId38"/>
    <p:sldId id="350" r:id="rId39"/>
    <p:sldId id="389" r:id="rId40"/>
    <p:sldId id="353" r:id="rId41"/>
    <p:sldId id="390" r:id="rId42"/>
    <p:sldId id="359" r:id="rId43"/>
    <p:sldId id="360" r:id="rId44"/>
    <p:sldId id="377" r:id="rId45"/>
    <p:sldId id="378" r:id="rId46"/>
    <p:sldId id="364" r:id="rId47"/>
    <p:sldId id="39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3" autoAdjust="0"/>
    <p:restoredTop sz="88560" autoAdjust="0"/>
  </p:normalViewPr>
  <p:slideViewPr>
    <p:cSldViewPr snapToGrid="0">
      <p:cViewPr varScale="1">
        <p:scale>
          <a:sx n="61" d="100"/>
          <a:sy n="61" d="100"/>
        </p:scale>
        <p:origin x="-796" y="-56"/>
      </p:cViewPr>
      <p:guideLst>
        <p:guide orient="horz" pos="2160"/>
        <p:guide pos="3840"/>
      </p:guideLst>
    </p:cSldViewPr>
  </p:slideViewPr>
  <p:notesTextViewPr>
    <p:cViewPr>
      <p:scale>
        <a:sx n="1" d="1"/>
        <a:sy n="1" d="1"/>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B4D029-5D6E-4E1C-82F9-02025C8E60EE}" type="datetimeFigureOut">
              <a:rPr lang="en-US" smtClean="0"/>
              <a:t>11/22/2019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69FFB-E37E-4F93-8F6C-E90723183C95}" type="slidenum">
              <a:rPr lang="en-US" smtClean="0"/>
              <a:t>‹#›</a:t>
            </a:fld>
            <a:endParaRPr lang="en-US"/>
          </a:p>
        </p:txBody>
      </p:sp>
    </p:spTree>
    <p:extLst>
      <p:ext uri="{BB962C8B-B14F-4D97-AF65-F5344CB8AC3E}">
        <p14:creationId xmlns:p14="http://schemas.microsoft.com/office/powerpoint/2010/main" val="168475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730BFB-A3F8-416A-8AEF-C434363F5DEA}" type="slidenum">
              <a:rPr lang="en-US"/>
              <a:pPr fontAlgn="base">
                <a:spcBef>
                  <a:spcPct val="0"/>
                </a:spcBef>
                <a:spcAft>
                  <a:spcPct val="0"/>
                </a:spcAft>
              </a:pPr>
              <a:t>1</a:t>
            </a:fld>
            <a:endParaRPr lang="en-US" dirty="0"/>
          </a:p>
        </p:txBody>
      </p:sp>
    </p:spTree>
    <p:extLst>
      <p:ext uri="{BB962C8B-B14F-4D97-AF65-F5344CB8AC3E}">
        <p14:creationId xmlns:p14="http://schemas.microsoft.com/office/powerpoint/2010/main" val="393164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38B0B8-F8F0-4AA5-9121-5A2EF0FC3312}" type="slidenum">
              <a:rPr lang="en-US" smtClean="0"/>
              <a:t>2</a:t>
            </a:fld>
            <a:endParaRPr lang="en-US"/>
          </a:p>
        </p:txBody>
      </p:sp>
    </p:spTree>
    <p:extLst>
      <p:ext uri="{BB962C8B-B14F-4D97-AF65-F5344CB8AC3E}">
        <p14:creationId xmlns:p14="http://schemas.microsoft.com/office/powerpoint/2010/main" val="68539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38B0B8-F8F0-4AA5-9121-5A2EF0FC3312}" type="slidenum">
              <a:rPr lang="en-US" smtClean="0"/>
              <a:t>3</a:t>
            </a:fld>
            <a:endParaRPr lang="en-US"/>
          </a:p>
        </p:txBody>
      </p:sp>
    </p:spTree>
    <p:extLst>
      <p:ext uri="{BB962C8B-B14F-4D97-AF65-F5344CB8AC3E}">
        <p14:creationId xmlns:p14="http://schemas.microsoft.com/office/powerpoint/2010/main" val="204997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38B0B8-F8F0-4AA5-9121-5A2EF0FC3312}" type="slidenum">
              <a:rPr lang="en-US" smtClean="0"/>
              <a:t>4</a:t>
            </a:fld>
            <a:endParaRPr lang="en-US"/>
          </a:p>
        </p:txBody>
      </p:sp>
    </p:spTree>
    <p:extLst>
      <p:ext uri="{BB962C8B-B14F-4D97-AF65-F5344CB8AC3E}">
        <p14:creationId xmlns:p14="http://schemas.microsoft.com/office/powerpoint/2010/main" val="108819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69FFB-E37E-4F93-8F6C-E90723183C95}" type="slidenum">
              <a:rPr lang="en-US" smtClean="0"/>
              <a:t>20</a:t>
            </a:fld>
            <a:endParaRPr lang="en-US"/>
          </a:p>
        </p:txBody>
      </p:sp>
    </p:spTree>
    <p:extLst>
      <p:ext uri="{BB962C8B-B14F-4D97-AF65-F5344CB8AC3E}">
        <p14:creationId xmlns:p14="http://schemas.microsoft.com/office/powerpoint/2010/main" val="31754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69FFB-E37E-4F93-8F6C-E90723183C95}" type="slidenum">
              <a:rPr lang="en-US" smtClean="0"/>
              <a:t>22</a:t>
            </a:fld>
            <a:endParaRPr lang="en-US"/>
          </a:p>
        </p:txBody>
      </p:sp>
    </p:spTree>
    <p:extLst>
      <p:ext uri="{BB962C8B-B14F-4D97-AF65-F5344CB8AC3E}">
        <p14:creationId xmlns:p14="http://schemas.microsoft.com/office/powerpoint/2010/main" val="1562986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D69FFB-E37E-4F93-8F6C-E90723183C95}" type="slidenum">
              <a:rPr lang="en-US" smtClean="0"/>
              <a:t>30</a:t>
            </a:fld>
            <a:endParaRPr lang="en-US"/>
          </a:p>
        </p:txBody>
      </p:sp>
    </p:spTree>
    <p:extLst>
      <p:ext uri="{BB962C8B-B14F-4D97-AF65-F5344CB8AC3E}">
        <p14:creationId xmlns:p14="http://schemas.microsoft.com/office/powerpoint/2010/main" val="365263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69FFB-E37E-4F93-8F6C-E90723183C95}" type="slidenum">
              <a:rPr lang="en-US" smtClean="0"/>
              <a:t>31</a:t>
            </a:fld>
            <a:endParaRPr lang="en-US"/>
          </a:p>
        </p:txBody>
      </p:sp>
    </p:spTree>
    <p:extLst>
      <p:ext uri="{BB962C8B-B14F-4D97-AF65-F5344CB8AC3E}">
        <p14:creationId xmlns:p14="http://schemas.microsoft.com/office/powerpoint/2010/main" val="139272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69FFB-E37E-4F93-8F6C-E90723183C95}" type="slidenum">
              <a:rPr lang="en-US" smtClean="0"/>
              <a:t>32</a:t>
            </a:fld>
            <a:endParaRPr lang="en-US"/>
          </a:p>
        </p:txBody>
      </p:sp>
    </p:spTree>
    <p:extLst>
      <p:ext uri="{BB962C8B-B14F-4D97-AF65-F5344CB8AC3E}">
        <p14:creationId xmlns:p14="http://schemas.microsoft.com/office/powerpoint/2010/main" val="273176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58A90C-5831-4883-A3A3-BA096B88506E}"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42287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3FE22-5D07-4172-BD9B-CB8784838AFD}"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2068066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CF8C0-D6F2-47CE-9E6A-99214C7CBC75}"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71401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F7C485-7C73-43FC-8C19-402673101229}"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107544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97A6BB-73D5-4498-962A-DF80EC397A1D}"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31590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3C142F-F67F-4E61-9565-F5398A994658}" type="datetime1">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199921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1837B3-AD50-474C-BBA9-C4BD459659BD}" type="datetime1">
              <a:rPr lang="en-US" smtClean="0"/>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3754703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DB2294-05EA-457A-8325-AC6524060ECE}" type="datetime1">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14480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79DF0-0E20-4C3A-81C6-32D1B21BC522}" type="datetime1">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136302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A3C002-A7E2-415F-8EEF-D0638B9C893F}" type="datetime1">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264038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2A29D-6769-4EF0-B302-00F0CF1E2279}" type="datetime1">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384CC-372F-47CF-B6B7-3A455399366B}" type="slidenum">
              <a:rPr lang="en-US" smtClean="0"/>
              <a:t>‹#›</a:t>
            </a:fld>
            <a:endParaRPr lang="en-US"/>
          </a:p>
        </p:txBody>
      </p:sp>
    </p:spTree>
    <p:extLst>
      <p:ext uri="{BB962C8B-B14F-4D97-AF65-F5344CB8AC3E}">
        <p14:creationId xmlns:p14="http://schemas.microsoft.com/office/powerpoint/2010/main" val="405195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559B0-1EA0-4B89-8A79-31066AAA6FC4}" type="datetime1">
              <a:rPr lang="en-US" smtClean="0"/>
              <a:t>11/22/2019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384CC-372F-47CF-B6B7-3A455399366B}" type="slidenum">
              <a:rPr lang="en-US" smtClean="0"/>
              <a:t>‹#›</a:t>
            </a:fld>
            <a:endParaRPr lang="en-US"/>
          </a:p>
        </p:txBody>
      </p:sp>
    </p:spTree>
    <p:extLst>
      <p:ext uri="{BB962C8B-B14F-4D97-AF65-F5344CB8AC3E}">
        <p14:creationId xmlns:p14="http://schemas.microsoft.com/office/powerpoint/2010/main" val="4114083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mhkirmani@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mailto:Smhkirmani@gmail.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anserwing-chritianity.com/ozonelayer-protecting-earth.htm" TargetMode="External"/><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624" y="1403168"/>
            <a:ext cx="6695902" cy="5372904"/>
          </a:xfrm>
        </p:spPr>
        <p:txBody>
          <a:bodyPr rtlCol="0" anchor="ctr">
            <a:normAutofit/>
          </a:bodyPr>
          <a:lstStyle/>
          <a:p>
            <a:pPr fontAlgn="auto">
              <a:spcAft>
                <a:spcPts val="0"/>
              </a:spcAft>
              <a:defRPr/>
            </a:pPr>
            <a:r>
              <a:rPr lang="en-US" sz="5400" b="1" dirty="0" smtClean="0">
                <a:solidFill>
                  <a:srgbClr val="FF0000"/>
                </a:solidFill>
              </a:rPr>
              <a:t>Environmental Pollution </a:t>
            </a:r>
            <a:r>
              <a:rPr lang="en-US" sz="4000" b="1" i="1" dirty="0" smtClean="0">
                <a:solidFill>
                  <a:srgbClr val="FF0000"/>
                </a:solidFill>
              </a:rPr>
              <a:t>causes, effects and control with emphasis on Islamic perspective</a:t>
            </a:r>
            <a:r>
              <a:rPr lang="en-US" sz="1800" dirty="0" smtClean="0">
                <a:latin typeface="+mn-lt"/>
              </a:rPr>
              <a:t/>
            </a:r>
            <a:br>
              <a:rPr lang="en-US" sz="1800" dirty="0" smtClean="0">
                <a:latin typeface="+mn-lt"/>
              </a:rPr>
            </a:br>
            <a:r>
              <a:rPr lang="en-US" sz="1800" dirty="0" smtClean="0">
                <a:latin typeface="+mn-lt"/>
              </a:rPr>
              <a:t/>
            </a:r>
            <a:br>
              <a:rPr lang="en-US" sz="1800" dirty="0" smtClean="0">
                <a:latin typeface="+mn-lt"/>
              </a:rPr>
            </a:br>
            <a:r>
              <a:rPr lang="en-US" sz="1800" dirty="0" smtClean="0">
                <a:latin typeface="+mn-lt"/>
              </a:rPr>
              <a:t/>
            </a:r>
            <a:br>
              <a:rPr lang="en-US" sz="1800" dirty="0" smtClean="0">
                <a:latin typeface="+mn-lt"/>
              </a:rPr>
            </a:br>
            <a:r>
              <a:rPr lang="en-US" sz="1800" i="1" dirty="0" smtClean="0">
                <a:latin typeface="+mn-lt"/>
                <a:ea typeface="Adobe Fan Heiti Std B" panose="020B0700000000000000" pitchFamily="34" charset="-128"/>
              </a:rPr>
              <a:t>By :</a:t>
            </a:r>
            <a:r>
              <a:rPr lang="en-US" sz="1400" dirty="0" smtClean="0">
                <a:latin typeface="+mn-lt"/>
                <a:ea typeface="Adobe Fan Heiti Std B" panose="020B0700000000000000" pitchFamily="34" charset="-128"/>
              </a:rPr>
              <a:t/>
            </a:r>
            <a:br>
              <a:rPr lang="en-US" sz="1400" dirty="0" smtClean="0">
                <a:latin typeface="+mn-lt"/>
                <a:ea typeface="Adobe Fan Heiti Std B" panose="020B0700000000000000" pitchFamily="34" charset="-128"/>
              </a:rPr>
            </a:br>
            <a:r>
              <a:rPr lang="en-US" sz="100" dirty="0" smtClean="0">
                <a:latin typeface="+mn-lt"/>
                <a:ea typeface="Adobe Fan Heiti Std B" panose="020B0700000000000000" pitchFamily="34" charset="-128"/>
              </a:rPr>
              <a:t/>
            </a:r>
            <a:br>
              <a:rPr lang="en-US" sz="100" dirty="0" smtClean="0">
                <a:latin typeface="+mn-lt"/>
                <a:ea typeface="Adobe Fan Heiti Std B" panose="020B0700000000000000" pitchFamily="34" charset="-128"/>
              </a:rPr>
            </a:br>
            <a:r>
              <a:rPr lang="en-US" sz="100" dirty="0" smtClean="0">
                <a:latin typeface="+mn-lt"/>
                <a:ea typeface="Adobe Fan Heiti Std B" panose="020B0700000000000000" pitchFamily="34" charset="-128"/>
              </a:rPr>
              <a:t/>
            </a:r>
            <a:br>
              <a:rPr lang="en-US" sz="100" dirty="0" smtClean="0">
                <a:latin typeface="+mn-lt"/>
                <a:ea typeface="Adobe Fan Heiti Std B" panose="020B0700000000000000" pitchFamily="34" charset="-128"/>
              </a:rPr>
            </a:br>
            <a:r>
              <a:rPr lang="en-US" sz="100" dirty="0" smtClean="0">
                <a:latin typeface="+mn-lt"/>
                <a:ea typeface="Adobe Fan Heiti Std B" panose="020B0700000000000000" pitchFamily="34" charset="-128"/>
              </a:rPr>
              <a:t/>
            </a:r>
            <a:br>
              <a:rPr lang="en-US" sz="100" dirty="0" smtClean="0">
                <a:latin typeface="+mn-lt"/>
                <a:ea typeface="Adobe Fan Heiti Std B" panose="020B0700000000000000" pitchFamily="34" charset="-128"/>
              </a:rPr>
            </a:br>
            <a:r>
              <a:rPr lang="en-US" sz="100" dirty="0" smtClean="0">
                <a:solidFill>
                  <a:schemeClr val="accent5"/>
                </a:solidFill>
                <a:latin typeface="+mn-lt"/>
                <a:ea typeface="Adobe Fan Heiti Std B" panose="020B0700000000000000" pitchFamily="34" charset="-128"/>
              </a:rPr>
              <a:t/>
            </a:r>
            <a:br>
              <a:rPr lang="en-US" sz="100" dirty="0" smtClean="0">
                <a:solidFill>
                  <a:schemeClr val="accent5"/>
                </a:solidFill>
                <a:latin typeface="+mn-lt"/>
                <a:ea typeface="Adobe Fan Heiti Std B" panose="020B0700000000000000" pitchFamily="34" charset="-128"/>
              </a:rPr>
            </a:br>
            <a:r>
              <a:rPr lang="en-US" sz="100" dirty="0" smtClean="0">
                <a:solidFill>
                  <a:schemeClr val="accent5"/>
                </a:solidFill>
                <a:latin typeface="+mn-lt"/>
                <a:ea typeface="Adobe Fan Heiti Std B" panose="020B0700000000000000" pitchFamily="34" charset="-128"/>
              </a:rPr>
              <a:t/>
            </a:r>
            <a:br>
              <a:rPr lang="en-US" sz="100" dirty="0" smtClean="0">
                <a:solidFill>
                  <a:schemeClr val="accent5"/>
                </a:solidFill>
                <a:latin typeface="+mn-lt"/>
                <a:ea typeface="Adobe Fan Heiti Std B" panose="020B0700000000000000" pitchFamily="34" charset="-128"/>
              </a:rPr>
            </a:br>
            <a:r>
              <a:rPr lang="en-US" sz="100" dirty="0" smtClean="0">
                <a:solidFill>
                  <a:schemeClr val="accent5"/>
                </a:solidFill>
                <a:latin typeface="+mn-lt"/>
                <a:ea typeface="Adobe Fan Heiti Std B" panose="020B0700000000000000" pitchFamily="34" charset="-128"/>
              </a:rPr>
              <a:t/>
            </a:r>
            <a:br>
              <a:rPr lang="en-US" sz="100" dirty="0" smtClean="0">
                <a:solidFill>
                  <a:schemeClr val="accent5"/>
                </a:solidFill>
                <a:latin typeface="+mn-lt"/>
                <a:ea typeface="Adobe Fan Heiti Std B" panose="020B0700000000000000" pitchFamily="34" charset="-128"/>
              </a:rPr>
            </a:br>
            <a:r>
              <a:rPr lang="en-US" sz="2400" cap="none" dirty="0" smtClean="0">
                <a:solidFill>
                  <a:schemeClr val="accent5"/>
                </a:solidFill>
                <a:latin typeface="+mn-lt"/>
                <a:ea typeface="Adobe Fan Heiti Std B" panose="020B0700000000000000" pitchFamily="34" charset="-128"/>
              </a:rPr>
              <a:t>Engr. Syed </a:t>
            </a:r>
            <a:r>
              <a:rPr lang="en-US" sz="2400" cap="none" dirty="0" err="1" smtClean="0">
                <a:solidFill>
                  <a:schemeClr val="accent5"/>
                </a:solidFill>
                <a:latin typeface="+mn-lt"/>
                <a:ea typeface="Adobe Fan Heiti Std B" panose="020B0700000000000000" pitchFamily="34" charset="-128"/>
              </a:rPr>
              <a:t>Mubashir</a:t>
            </a:r>
            <a:r>
              <a:rPr lang="en-US" sz="2400" cap="none" dirty="0" smtClean="0">
                <a:solidFill>
                  <a:schemeClr val="accent5"/>
                </a:solidFill>
                <a:latin typeface="+mn-lt"/>
                <a:ea typeface="Adobe Fan Heiti Std B" panose="020B0700000000000000" pitchFamily="34" charset="-128"/>
              </a:rPr>
              <a:t> H. </a:t>
            </a:r>
            <a:r>
              <a:rPr lang="en-US" sz="2400" cap="none" dirty="0" err="1" smtClean="0">
                <a:solidFill>
                  <a:schemeClr val="accent5"/>
                </a:solidFill>
                <a:latin typeface="+mn-lt"/>
                <a:ea typeface="Adobe Fan Heiti Std B" panose="020B0700000000000000" pitchFamily="34" charset="-128"/>
              </a:rPr>
              <a:t>Kirmani</a:t>
            </a:r>
            <a:r>
              <a:rPr lang="en-US" sz="2400" cap="none" dirty="0" smtClean="0">
                <a:latin typeface="+mn-lt"/>
                <a:ea typeface="Adobe Fan Heiti Std B" panose="020B0700000000000000" pitchFamily="34" charset="-128"/>
              </a:rPr>
              <a:t/>
            </a:r>
            <a:br>
              <a:rPr lang="en-US" sz="2400" cap="none" dirty="0" smtClean="0">
                <a:latin typeface="+mn-lt"/>
                <a:ea typeface="Adobe Fan Heiti Std B" panose="020B0700000000000000" pitchFamily="34" charset="-128"/>
              </a:rPr>
            </a:br>
            <a:r>
              <a:rPr lang="en-US" sz="2000" cap="none" dirty="0" smtClean="0">
                <a:latin typeface="+mn-lt"/>
                <a:ea typeface="Adobe Fan Heiti Std B" panose="020B0700000000000000" pitchFamily="34" charset="-128"/>
              </a:rPr>
              <a:t>Former</a:t>
            </a:r>
            <a:r>
              <a:rPr lang="en-US" sz="2400" cap="none" dirty="0" smtClean="0">
                <a:latin typeface="+mn-lt"/>
                <a:ea typeface="Adobe Fan Heiti Std B" panose="020B0700000000000000" pitchFamily="34" charset="-128"/>
              </a:rPr>
              <a:t> Chairman I.E.P (SAC)</a:t>
            </a:r>
            <a:br>
              <a:rPr lang="en-US" sz="2400" cap="none" dirty="0" smtClean="0">
                <a:latin typeface="+mn-lt"/>
                <a:ea typeface="Adobe Fan Heiti Std B" panose="020B0700000000000000" pitchFamily="34" charset="-128"/>
              </a:rPr>
            </a:br>
            <a:r>
              <a:rPr lang="en-US" sz="1800" cap="none" dirty="0" smtClean="0">
                <a:latin typeface="+mn-lt"/>
                <a:ea typeface="Adobe Fan Heiti Std B" panose="020B0700000000000000" pitchFamily="34" charset="-128"/>
              </a:rPr>
              <a:t>Chief Engineer &amp; Technical Advisor </a:t>
            </a:r>
            <a:br>
              <a:rPr lang="en-US" sz="1800" cap="none" dirty="0" smtClean="0">
                <a:latin typeface="+mn-lt"/>
                <a:ea typeface="Adobe Fan Heiti Std B" panose="020B0700000000000000" pitchFamily="34" charset="-128"/>
              </a:rPr>
            </a:br>
            <a:r>
              <a:rPr lang="en-US" sz="1800" cap="none" dirty="0" smtClean="0">
                <a:latin typeface="+mn-lt"/>
                <a:ea typeface="Adobe Fan Heiti Std B" panose="020B0700000000000000" pitchFamily="34" charset="-128"/>
              </a:rPr>
              <a:t>Saudi Technical Limited (STL)</a:t>
            </a:r>
            <a:br>
              <a:rPr lang="en-US" sz="1800" cap="none" dirty="0" smtClean="0">
                <a:latin typeface="+mn-lt"/>
                <a:ea typeface="Adobe Fan Heiti Std B" panose="020B0700000000000000" pitchFamily="34" charset="-128"/>
              </a:rPr>
            </a:br>
            <a:r>
              <a:rPr lang="en-US" sz="1800" cap="none" dirty="0" smtClean="0">
                <a:latin typeface="+mn-lt"/>
                <a:ea typeface="Adobe Fan Heiti Std B" panose="020B0700000000000000" pitchFamily="34" charset="-128"/>
                <a:hlinkClick r:id="rId3"/>
              </a:rPr>
              <a:t>smhkirmani@gmail.com</a:t>
            </a:r>
            <a:r>
              <a:rPr lang="en-US" sz="1800" cap="none" dirty="0" smtClean="0">
                <a:latin typeface="+mn-lt"/>
                <a:ea typeface="Adobe Fan Heiti Std B" panose="020B0700000000000000" pitchFamily="34" charset="-128"/>
              </a:rPr>
              <a:t/>
            </a:r>
            <a:br>
              <a:rPr lang="en-US" sz="1800" cap="none" dirty="0" smtClean="0">
                <a:latin typeface="+mn-lt"/>
                <a:ea typeface="Adobe Fan Heiti Std B" panose="020B0700000000000000" pitchFamily="34" charset="-128"/>
              </a:rPr>
            </a:br>
            <a:r>
              <a:rPr lang="en-US" sz="1800" cap="none" dirty="0" smtClean="0">
                <a:latin typeface="+mn-lt"/>
                <a:ea typeface="Adobe Fan Heiti Std B" panose="020B0700000000000000" pitchFamily="34" charset="-128"/>
              </a:rPr>
              <a:t/>
            </a:r>
            <a:br>
              <a:rPr lang="en-US" sz="1800" cap="none" dirty="0" smtClean="0">
                <a:latin typeface="+mn-lt"/>
                <a:ea typeface="Adobe Fan Heiti Std B" panose="020B0700000000000000" pitchFamily="34" charset="-128"/>
              </a:rPr>
            </a:br>
            <a:r>
              <a:rPr lang="en-US" sz="1800" dirty="0" smtClean="0">
                <a:latin typeface="+mn-lt"/>
                <a:ea typeface="Adobe Fan Heiti Std B" panose="020B0700000000000000" pitchFamily="34" charset="-128"/>
              </a:rPr>
              <a:t>November 22</a:t>
            </a:r>
            <a:r>
              <a:rPr lang="en-US" sz="1800" baseline="30000" dirty="0" smtClean="0">
                <a:latin typeface="+mn-lt"/>
                <a:ea typeface="Adobe Fan Heiti Std B" panose="020B0700000000000000" pitchFamily="34" charset="-128"/>
              </a:rPr>
              <a:t>nd</a:t>
            </a:r>
            <a:r>
              <a:rPr lang="en-US" sz="1800" dirty="0" smtClean="0">
                <a:latin typeface="+mn-lt"/>
                <a:ea typeface="Adobe Fan Heiti Std B" panose="020B0700000000000000" pitchFamily="34" charset="-128"/>
              </a:rPr>
              <a:t>, 2019</a:t>
            </a:r>
            <a:br>
              <a:rPr lang="en-US" sz="1800" dirty="0" smtClean="0">
                <a:latin typeface="+mn-lt"/>
                <a:ea typeface="Adobe Fan Heiti Std B" panose="020B0700000000000000" pitchFamily="34" charset="-128"/>
              </a:rPr>
            </a:br>
            <a:r>
              <a:rPr lang="en-US" sz="1800" dirty="0" smtClean="0">
                <a:latin typeface="+mn-lt"/>
                <a:ea typeface="Adobe Fan Heiti Std B" panose="020B0700000000000000" pitchFamily="34" charset="-128"/>
              </a:rPr>
              <a:t>Riyadh, Saudi Arabia</a:t>
            </a:r>
            <a:endParaRPr lang="en-US" sz="1800" cap="none" dirty="0">
              <a:latin typeface="+mn-lt"/>
            </a:endParaRPr>
          </a:p>
        </p:txBody>
      </p:sp>
      <p:sp>
        <p:nvSpPr>
          <p:cNvPr id="6" name="Slide Number Placeholder 5"/>
          <p:cNvSpPr>
            <a:spLocks noGrp="1"/>
          </p:cNvSpPr>
          <p:nvPr>
            <p:ph type="sldNum" sz="quarter" idx="12"/>
          </p:nvPr>
        </p:nvSpPr>
        <p:spPr>
          <a:xfrm>
            <a:off x="-379770" y="6492875"/>
            <a:ext cx="683339" cy="365125"/>
          </a:xfrm>
        </p:spPr>
        <p:txBody>
          <a:bodyPr/>
          <a:lstStyle/>
          <a:p>
            <a:pPr>
              <a:defRPr/>
            </a:pPr>
            <a:fld id="{8E1D33A8-3F80-41E7-99BD-2E90D858B9C5}" type="slidenum">
              <a:rPr lang="en-US" sz="1200" smtClean="0">
                <a:solidFill>
                  <a:schemeClr val="tx1"/>
                </a:solidFill>
              </a:rPr>
              <a:pPr>
                <a:defRPr/>
              </a:pPr>
              <a:t>1</a:t>
            </a:fld>
            <a:endParaRPr lang="en-US" sz="1200" dirty="0">
              <a:solidFill>
                <a:schemeClr val="tx1"/>
              </a:solidFill>
            </a:endParaRPr>
          </a:p>
        </p:txBody>
      </p:sp>
      <p:sp>
        <p:nvSpPr>
          <p:cNvPr id="5" name="Rectangle 4"/>
          <p:cNvSpPr/>
          <p:nvPr/>
        </p:nvSpPr>
        <p:spPr>
          <a:xfrm>
            <a:off x="870036" y="119998"/>
            <a:ext cx="6208991" cy="830997"/>
          </a:xfrm>
          <a:prstGeom prst="rect">
            <a:avLst/>
          </a:prstGeom>
        </p:spPr>
        <p:txBody>
          <a:bodyPr wrap="square">
            <a:spAutoFit/>
          </a:bodyPr>
          <a:lstStyle/>
          <a:p>
            <a:pPr algn="ctr">
              <a:defRPr/>
            </a:pPr>
            <a:r>
              <a:rPr lang="en-US" altLang="en-US" sz="2400" dirty="0">
                <a:latin typeface="Britannic Bold" panose="020B0903060703020204" pitchFamily="34" charset="0"/>
              </a:rPr>
              <a:t>INSTITUTION OF ENGINEERS PAKISTAN </a:t>
            </a:r>
          </a:p>
          <a:p>
            <a:pPr algn="ctr">
              <a:defRPr/>
            </a:pPr>
            <a:r>
              <a:rPr lang="en-US" altLang="en-US" sz="2400" dirty="0">
                <a:latin typeface="Britannic Bold" panose="020B0903060703020204" pitchFamily="34" charset="0"/>
              </a:rPr>
              <a:t> </a:t>
            </a:r>
            <a:r>
              <a:rPr lang="en-US" altLang="en-US" sz="2400" dirty="0" smtClean="0">
                <a:latin typeface="Britannic Bold" panose="020B0903060703020204" pitchFamily="34" charset="0"/>
              </a:rPr>
              <a:t>  </a:t>
            </a:r>
            <a:r>
              <a:rPr lang="en-US" altLang="en-US" sz="2400" dirty="0">
                <a:latin typeface="Britannic Bold" panose="020B0903060703020204" pitchFamily="34" charset="0"/>
              </a:rPr>
              <a:t>SAUDI ARABIAN CENTER (IEP-SAC) </a:t>
            </a:r>
            <a:endParaRPr lang="en-US" altLang="en-US" sz="2400" dirty="0"/>
          </a:p>
        </p:txBody>
      </p:sp>
      <p:pic>
        <p:nvPicPr>
          <p:cNvPr id="7"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0" y="-7958"/>
            <a:ext cx="1015999" cy="128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3063" y="0"/>
            <a:ext cx="5258937" cy="6857999"/>
          </a:xfrm>
          <a:prstGeom prst="rect">
            <a:avLst/>
          </a:prstGeom>
        </p:spPr>
      </p:pic>
    </p:spTree>
    <p:extLst>
      <p:ext uri="{BB962C8B-B14F-4D97-AF65-F5344CB8AC3E}">
        <p14:creationId xmlns:p14="http://schemas.microsoft.com/office/powerpoint/2010/main" val="900032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666" y="28160"/>
            <a:ext cx="8488225" cy="6571030"/>
          </a:xfrm>
          <a:prstGeom prst="rect">
            <a:avLst/>
          </a:prstGeom>
          <a:noFill/>
        </p:spPr>
        <p:txBody>
          <a:bodyPr wrap="square" rtlCol="0">
            <a:spAutoFit/>
          </a:bodyPr>
          <a:lstStyle/>
          <a:p>
            <a:pPr marL="514350" indent="-514350">
              <a:buAutoNum type="arabicPeriod"/>
            </a:pPr>
            <a:r>
              <a:rPr lang="en-US" sz="3200" b="1" u="sng" dirty="0" smtClean="0">
                <a:solidFill>
                  <a:schemeClr val="accent5"/>
                </a:solidFill>
              </a:rPr>
              <a:t>Air Pollution:</a:t>
            </a:r>
          </a:p>
          <a:p>
            <a:pPr marL="228600" indent="-228600">
              <a:buAutoNum type="arabicPeriod"/>
            </a:pPr>
            <a:endParaRPr lang="en-US" sz="3200" b="1" u="sng" dirty="0">
              <a:solidFill>
                <a:schemeClr val="accent5"/>
              </a:solidFill>
            </a:endParaRPr>
          </a:p>
          <a:p>
            <a:pPr marL="228600" indent="-228600">
              <a:buAutoNum type="arabicPeriod"/>
            </a:pPr>
            <a:endParaRPr lang="en-US" sz="1100" dirty="0" smtClean="0">
              <a:solidFill>
                <a:schemeClr val="accent5"/>
              </a:solidFill>
            </a:endParaRPr>
          </a:p>
          <a:p>
            <a:pPr marL="285750" indent="-285750">
              <a:buFont typeface="Wingdings" panose="05000000000000000000" pitchFamily="2" charset="2"/>
              <a:buChar char="v"/>
            </a:pPr>
            <a:r>
              <a:rPr lang="en-US" sz="2800" b="1" dirty="0" smtClean="0"/>
              <a:t>Air is vital for survival of life.</a:t>
            </a:r>
          </a:p>
          <a:p>
            <a:pPr marL="285750" indent="-285750">
              <a:buFont typeface="Wingdings" panose="05000000000000000000" pitchFamily="2" charset="2"/>
              <a:buChar char="v"/>
            </a:pPr>
            <a:r>
              <a:rPr lang="en-US" sz="2400" b="1" dirty="0" smtClean="0"/>
              <a:t>99% of air is made up of N2,O2, Water </a:t>
            </a:r>
          </a:p>
          <a:p>
            <a:r>
              <a:rPr lang="en-US" sz="2400" b="1" dirty="0"/>
              <a:t> </a:t>
            </a:r>
            <a:r>
              <a:rPr lang="en-US" sz="2400" b="1" dirty="0" smtClean="0"/>
              <a:t>   Vapor &amp; inert gases.</a:t>
            </a:r>
          </a:p>
          <a:p>
            <a:pPr marL="285750" indent="-285750">
              <a:buFont typeface="Wingdings" panose="05000000000000000000" pitchFamily="2" charset="2"/>
              <a:buChar char="v"/>
            </a:pPr>
            <a:endParaRPr lang="en-US" sz="2400" b="1" dirty="0" smtClean="0"/>
          </a:p>
          <a:p>
            <a:r>
              <a:rPr lang="en-US" sz="3600" b="1" dirty="0" smtClean="0">
                <a:solidFill>
                  <a:schemeClr val="accent5"/>
                </a:solidFill>
              </a:rPr>
              <a:t>Sources of Air Pollution:</a:t>
            </a:r>
          </a:p>
          <a:p>
            <a:endParaRPr lang="en-US" sz="1400" b="1" dirty="0" smtClean="0">
              <a:solidFill>
                <a:schemeClr val="accent5"/>
              </a:solidFill>
            </a:endParaRPr>
          </a:p>
          <a:p>
            <a:pPr marL="342900" indent="-342900">
              <a:buAutoNum type="alphaUcParenR"/>
            </a:pPr>
            <a:r>
              <a:rPr lang="en-US" sz="2800" b="1" dirty="0" smtClean="0"/>
              <a:t>Human Induced Sources:</a:t>
            </a:r>
          </a:p>
          <a:p>
            <a:pPr marL="400050" indent="-400050">
              <a:buFont typeface="+mj-lt"/>
              <a:buAutoNum type="romanLcPeriod"/>
            </a:pPr>
            <a:r>
              <a:rPr lang="en-US" sz="2800" b="1" dirty="0" smtClean="0"/>
              <a:t>INDUSTRY and power plants </a:t>
            </a:r>
            <a:r>
              <a:rPr lang="en-US" sz="2400" b="1" dirty="0" smtClean="0"/>
              <a:t>(F.F.C.)</a:t>
            </a:r>
            <a:r>
              <a:rPr lang="en-US" sz="2800" b="1" dirty="0" smtClean="0"/>
              <a:t>.</a:t>
            </a:r>
          </a:p>
          <a:p>
            <a:pPr marL="400050" indent="-400050">
              <a:buFont typeface="+mj-lt"/>
              <a:buAutoNum type="romanLcPeriod"/>
            </a:pPr>
            <a:r>
              <a:rPr lang="en-US" sz="2800" b="1" dirty="0" smtClean="0"/>
              <a:t>Transport (F.F.C.).</a:t>
            </a:r>
          </a:p>
          <a:p>
            <a:pPr marL="400050" indent="-400050">
              <a:buFont typeface="+mj-lt"/>
              <a:buAutoNum type="romanLcPeriod"/>
            </a:pPr>
            <a:r>
              <a:rPr lang="en-US" sz="2800" b="1" dirty="0" smtClean="0"/>
              <a:t>Agriculture particles </a:t>
            </a:r>
            <a:r>
              <a:rPr lang="en-US" sz="2400" b="1" dirty="0" smtClean="0"/>
              <a:t>(Emission of NH3).</a:t>
            </a:r>
            <a:endParaRPr lang="en-US" sz="2800" b="1" dirty="0" smtClean="0"/>
          </a:p>
          <a:p>
            <a:pPr marL="400050" indent="-400050">
              <a:buFont typeface="+mj-lt"/>
              <a:buAutoNum type="romanLcPeriod"/>
            </a:pPr>
            <a:r>
              <a:rPr lang="en-US" sz="2800" b="1" dirty="0" smtClean="0"/>
              <a:t>Household Energy </a:t>
            </a:r>
          </a:p>
          <a:p>
            <a:pPr marL="400050" indent="-400050">
              <a:buFont typeface="+mj-lt"/>
              <a:buAutoNum type="romanLcPeriod"/>
            </a:pPr>
            <a:r>
              <a:rPr lang="en-US" sz="2800" b="1" dirty="0" smtClean="0"/>
              <a:t>Waste Management </a:t>
            </a:r>
            <a:r>
              <a:rPr lang="en-US" b="1" dirty="0" smtClean="0"/>
              <a:t>(land fills or incinerators).</a:t>
            </a:r>
          </a:p>
          <a:p>
            <a:pPr marL="400050" indent="-400050">
              <a:buFont typeface="+mj-lt"/>
              <a:buAutoNum type="romanLcPeriod"/>
            </a:pPr>
            <a:r>
              <a:rPr lang="en-US" sz="2800" b="1" dirty="0" smtClean="0"/>
              <a:t>Deforestation </a:t>
            </a:r>
            <a:r>
              <a:rPr lang="en-US" b="1" dirty="0" smtClean="0"/>
              <a:t>(Leading to less O2 &amp; exceeding-CO2)</a:t>
            </a:r>
          </a:p>
        </p:txBody>
      </p:sp>
      <p:pic>
        <p:nvPicPr>
          <p:cNvPr id="3" name="Picture 2"/>
          <p:cNvPicPr>
            <a:picLocks noChangeAspect="1"/>
          </p:cNvPicPr>
          <p:nvPr/>
        </p:nvPicPr>
        <p:blipFill>
          <a:blip r:embed="rId2"/>
          <a:stretch>
            <a:fillRect/>
          </a:stretch>
        </p:blipFill>
        <p:spPr>
          <a:xfrm>
            <a:off x="6234545" y="28160"/>
            <a:ext cx="5957455" cy="6677440"/>
          </a:xfrm>
          <a:prstGeom prst="rect">
            <a:avLst/>
          </a:prstGeom>
        </p:spPr>
      </p:pic>
      <p:sp>
        <p:nvSpPr>
          <p:cNvPr id="4" name="Slide Number Placeholder 3"/>
          <p:cNvSpPr>
            <a:spLocks noGrp="1"/>
          </p:cNvSpPr>
          <p:nvPr>
            <p:ph type="sldNum" sz="quarter" idx="12"/>
          </p:nvPr>
        </p:nvSpPr>
        <p:spPr/>
        <p:txBody>
          <a:bodyPr/>
          <a:lstStyle/>
          <a:p>
            <a:fld id="{75E384CC-372F-47CF-B6B7-3A455399366B}" type="slidenum">
              <a:rPr lang="en-US" smtClean="0"/>
              <a:t>10</a:t>
            </a:fld>
            <a:endParaRPr lang="en-US"/>
          </a:p>
        </p:txBody>
      </p:sp>
    </p:spTree>
    <p:extLst>
      <p:ext uri="{BB962C8B-B14F-4D97-AF65-F5344CB8AC3E}">
        <p14:creationId xmlns:p14="http://schemas.microsoft.com/office/powerpoint/2010/main" val="1068144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12" y="298415"/>
            <a:ext cx="8234552" cy="5678478"/>
          </a:xfrm>
          <a:prstGeom prst="rect">
            <a:avLst/>
          </a:prstGeom>
          <a:noFill/>
        </p:spPr>
        <p:txBody>
          <a:bodyPr wrap="square" rtlCol="0">
            <a:spAutoFit/>
          </a:bodyPr>
          <a:lstStyle/>
          <a:p>
            <a:r>
              <a:rPr lang="en-US" sz="3200" b="1" u="sng" dirty="0" smtClean="0">
                <a:solidFill>
                  <a:schemeClr val="accent5"/>
                </a:solidFill>
              </a:rPr>
              <a:t>Sources of Air Pollution: </a:t>
            </a:r>
            <a:r>
              <a:rPr lang="en-US" sz="2400" u="sng" dirty="0" err="1" smtClean="0">
                <a:solidFill>
                  <a:schemeClr val="accent5"/>
                </a:solidFill>
              </a:rPr>
              <a:t>Cont</a:t>
            </a:r>
            <a:r>
              <a:rPr lang="en-US" sz="2400" u="sng" dirty="0" smtClean="0">
                <a:solidFill>
                  <a:schemeClr val="accent5"/>
                </a:solidFill>
              </a:rPr>
              <a:t>…</a:t>
            </a:r>
          </a:p>
          <a:p>
            <a:endParaRPr lang="en-US" sz="2400" u="sng" dirty="0">
              <a:solidFill>
                <a:schemeClr val="accent5"/>
              </a:solidFill>
            </a:endParaRPr>
          </a:p>
          <a:p>
            <a:endParaRPr lang="en-US" sz="100" dirty="0" smtClean="0"/>
          </a:p>
          <a:p>
            <a:pPr marL="514350" indent="-514350">
              <a:buAutoNum type="alphaUcParenR" startAt="2"/>
            </a:pPr>
            <a:r>
              <a:rPr lang="en-US" sz="2800" b="1" dirty="0" smtClean="0">
                <a:solidFill>
                  <a:schemeClr val="accent5"/>
                </a:solidFill>
              </a:rPr>
              <a:t>Natural Causes:</a:t>
            </a:r>
          </a:p>
          <a:p>
            <a:endParaRPr lang="en-US" sz="1400" b="1" dirty="0" smtClean="0">
              <a:solidFill>
                <a:schemeClr val="accent5"/>
              </a:solidFill>
            </a:endParaRPr>
          </a:p>
          <a:p>
            <a:pPr marL="400050" indent="-400050">
              <a:buFont typeface="+mj-lt"/>
              <a:buAutoNum type="romanLcPeriod"/>
            </a:pPr>
            <a:r>
              <a:rPr lang="en-US" sz="2800" dirty="0" smtClean="0"/>
              <a:t>Forest Fires (Human induced &amp; Natural causes).</a:t>
            </a:r>
          </a:p>
          <a:p>
            <a:r>
              <a:rPr lang="en-US" sz="2800" b="1" dirty="0" smtClean="0">
                <a:solidFill>
                  <a:srgbClr val="000099"/>
                </a:solidFill>
              </a:rPr>
              <a:t>Fire blazing across the Amazon rain forest, popularly known as “Lungs of the planet”.</a:t>
            </a:r>
          </a:p>
          <a:p>
            <a:r>
              <a:rPr lang="en-US" sz="2400" b="1" dirty="0" smtClean="0">
                <a:solidFill>
                  <a:srgbClr val="000099"/>
                </a:solidFill>
              </a:rPr>
              <a:t>O</a:t>
            </a:r>
            <a:r>
              <a:rPr lang="en-US" sz="2800" b="1" dirty="0" smtClean="0">
                <a:solidFill>
                  <a:srgbClr val="000099"/>
                </a:solidFill>
              </a:rPr>
              <a:t>nly in 1 week Aug 2019 about 9400 blazes spotted, so far this year </a:t>
            </a:r>
            <a:r>
              <a:rPr lang="en-US" sz="2400" b="1" dirty="0" smtClean="0">
                <a:solidFill>
                  <a:srgbClr val="000099"/>
                </a:solidFill>
              </a:rPr>
              <a:t>about 73000 fires are recorded.</a:t>
            </a:r>
          </a:p>
          <a:p>
            <a:endParaRPr lang="en-US" sz="2000" b="1" dirty="0" smtClean="0">
              <a:solidFill>
                <a:srgbClr val="000099"/>
              </a:solidFill>
            </a:endParaRPr>
          </a:p>
          <a:p>
            <a:pPr marL="342900" indent="-342900">
              <a:buFont typeface="Wingdings" panose="05000000000000000000" pitchFamily="2" charset="2"/>
              <a:buChar char="Ø"/>
            </a:pPr>
            <a:r>
              <a:rPr lang="en-US" sz="2400" b="1" dirty="0"/>
              <a:t>Forest </a:t>
            </a:r>
            <a:r>
              <a:rPr lang="en-US" sz="2400" b="1" dirty="0" smtClean="0"/>
              <a:t>Fires causes 32% of global carbon mono oxide </a:t>
            </a:r>
          </a:p>
          <a:p>
            <a:pPr marL="342900" indent="-342900">
              <a:buFont typeface="Wingdings" panose="05000000000000000000" pitchFamily="2" charset="2"/>
              <a:buChar char="Ø"/>
            </a:pPr>
            <a:r>
              <a:rPr lang="en-US" sz="2800" b="1" dirty="0" smtClean="0"/>
              <a:t>10% of methane emission, 86% of soot</a:t>
            </a:r>
            <a:r>
              <a:rPr lang="en-US" sz="2800" b="1" dirty="0" smtClean="0">
                <a:solidFill>
                  <a:srgbClr val="FF0000"/>
                </a:solidFill>
              </a:rPr>
              <a:t> </a:t>
            </a:r>
            <a:r>
              <a:rPr lang="en-US" sz="2800" b="1" dirty="0" smtClean="0"/>
              <a:t>emission</a:t>
            </a:r>
          </a:p>
          <a:p>
            <a:pPr marL="342900" indent="-342900">
              <a:buFont typeface="Wingdings" panose="05000000000000000000" pitchFamily="2" charset="2"/>
              <a:buChar char="Ø"/>
            </a:pPr>
            <a:r>
              <a:rPr lang="en-US" sz="2800" b="1" dirty="0" err="1" smtClean="0"/>
              <a:t>Upto</a:t>
            </a:r>
            <a:r>
              <a:rPr lang="en-US" sz="2800" b="1" dirty="0" smtClean="0"/>
              <a:t> 4.1 billion tons </a:t>
            </a:r>
            <a:r>
              <a:rPr lang="en-US" sz="2800" b="1" dirty="0"/>
              <a:t>of CO2 </a:t>
            </a:r>
            <a:r>
              <a:rPr lang="en-US" sz="2800" b="1" dirty="0" smtClean="0"/>
              <a:t>annually</a:t>
            </a:r>
          </a:p>
          <a:p>
            <a:pPr marL="342900" indent="-342900">
              <a:buFont typeface="Wingdings" panose="05000000000000000000" pitchFamily="2" charset="2"/>
              <a:buChar char="Ø"/>
            </a:pPr>
            <a:r>
              <a:rPr lang="en-US" sz="2400" b="1" dirty="0" smtClean="0">
                <a:solidFill>
                  <a:srgbClr val="000099"/>
                </a:solidFill>
              </a:rPr>
              <a:t>15% of the global GHG emission are attributed to forest fires.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0" y="-1"/>
            <a:ext cx="3733799" cy="6858001"/>
          </a:xfrm>
          <a:prstGeom prst="rect">
            <a:avLst/>
          </a:prstGeom>
        </p:spPr>
      </p:pic>
      <p:sp>
        <p:nvSpPr>
          <p:cNvPr id="4" name="Slide Number Placeholder 3"/>
          <p:cNvSpPr>
            <a:spLocks noGrp="1"/>
          </p:cNvSpPr>
          <p:nvPr>
            <p:ph type="sldNum" sz="quarter" idx="12"/>
          </p:nvPr>
        </p:nvSpPr>
        <p:spPr/>
        <p:txBody>
          <a:bodyPr/>
          <a:lstStyle/>
          <a:p>
            <a:fld id="{75E384CC-372F-47CF-B6B7-3A455399366B}" type="slidenum">
              <a:rPr lang="en-US" smtClean="0"/>
              <a:t>11</a:t>
            </a:fld>
            <a:endParaRPr lang="en-US"/>
          </a:p>
        </p:txBody>
      </p:sp>
    </p:spTree>
    <p:extLst>
      <p:ext uri="{BB962C8B-B14F-4D97-AF65-F5344CB8AC3E}">
        <p14:creationId xmlns:p14="http://schemas.microsoft.com/office/powerpoint/2010/main" val="1533661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012" y="42050"/>
            <a:ext cx="5207708" cy="769441"/>
          </a:xfrm>
          <a:prstGeom prst="rect">
            <a:avLst/>
          </a:prstGeom>
        </p:spPr>
        <p:txBody>
          <a:bodyPr wrap="none">
            <a:spAutoFit/>
          </a:bodyPr>
          <a:lstStyle/>
          <a:p>
            <a:r>
              <a:rPr lang="en-US" sz="2400" dirty="0">
                <a:solidFill>
                  <a:schemeClr val="accent5"/>
                </a:solidFill>
              </a:rPr>
              <a:t>B)  </a:t>
            </a:r>
            <a:r>
              <a:rPr lang="en-US" sz="4400" b="1" dirty="0">
                <a:solidFill>
                  <a:schemeClr val="accent5"/>
                </a:solidFill>
              </a:rPr>
              <a:t>Natural Causes</a:t>
            </a:r>
            <a:r>
              <a:rPr lang="en-US" sz="3600" b="1" dirty="0" smtClean="0">
                <a:solidFill>
                  <a:schemeClr val="accent5"/>
                </a:solidFill>
              </a:rPr>
              <a:t>: </a:t>
            </a:r>
            <a:r>
              <a:rPr lang="en-US" sz="2400" dirty="0" smtClean="0">
                <a:solidFill>
                  <a:schemeClr val="accent5"/>
                </a:solidFill>
              </a:rPr>
              <a:t>(</a:t>
            </a:r>
            <a:r>
              <a:rPr lang="en-US" sz="2000" dirty="0" smtClean="0">
                <a:solidFill>
                  <a:schemeClr val="accent5"/>
                </a:solidFill>
              </a:rPr>
              <a:t>Cont...)</a:t>
            </a:r>
            <a:endParaRPr lang="en-US" sz="1400" dirty="0">
              <a:solidFill>
                <a:schemeClr val="accent5"/>
              </a:solidFill>
            </a:endParaRPr>
          </a:p>
        </p:txBody>
      </p:sp>
      <p:sp>
        <p:nvSpPr>
          <p:cNvPr id="4" name="TextBox 3"/>
          <p:cNvSpPr txBox="1"/>
          <p:nvPr/>
        </p:nvSpPr>
        <p:spPr>
          <a:xfrm>
            <a:off x="22795" y="811491"/>
            <a:ext cx="12061832" cy="5616922"/>
          </a:xfrm>
          <a:prstGeom prst="rect">
            <a:avLst/>
          </a:prstGeom>
          <a:noFill/>
        </p:spPr>
        <p:txBody>
          <a:bodyPr wrap="square" rtlCol="0">
            <a:spAutoFit/>
          </a:bodyPr>
          <a:lstStyle/>
          <a:p>
            <a:r>
              <a:rPr lang="en-US" sz="2400" b="1" dirty="0" smtClean="0"/>
              <a:t>ii</a:t>
            </a:r>
            <a:r>
              <a:rPr lang="en-US" sz="2800" b="1" dirty="0" smtClean="0"/>
              <a:t>) </a:t>
            </a:r>
            <a:r>
              <a:rPr lang="en-US" sz="4000" b="1" dirty="0" smtClean="0">
                <a:solidFill>
                  <a:srgbClr val="000099"/>
                </a:solidFill>
              </a:rPr>
              <a:t>Erupting Volcanoes: </a:t>
            </a:r>
          </a:p>
          <a:p>
            <a:endParaRPr lang="en-US" sz="1100" b="1" dirty="0" smtClean="0">
              <a:solidFill>
                <a:srgbClr val="000099"/>
              </a:solidFill>
            </a:endParaRPr>
          </a:p>
          <a:p>
            <a:r>
              <a:rPr lang="en-US" sz="2800" b="1" dirty="0" smtClean="0"/>
              <a:t>Volcanic eruption is extremely damaging to the environment, Lava, Ash &amp; fragments contain:</a:t>
            </a:r>
          </a:p>
          <a:p>
            <a:pPr marL="457200" indent="-457200">
              <a:buFont typeface="Wingdings" pitchFamily="2" charset="2"/>
              <a:buChar char="q"/>
            </a:pPr>
            <a:r>
              <a:rPr lang="en-US" sz="2800" b="1" dirty="0" smtClean="0"/>
              <a:t>CO2: Adds to green house effect </a:t>
            </a:r>
          </a:p>
          <a:p>
            <a:r>
              <a:rPr lang="en-US" sz="2800" b="1" dirty="0" smtClean="0"/>
              <a:t>    </a:t>
            </a:r>
            <a:r>
              <a:rPr lang="en-US" sz="1600" b="1" dirty="0" smtClean="0"/>
              <a:t>(According to British Geological survey about 300m tons of CO2 is released every year)</a:t>
            </a:r>
            <a:endParaRPr lang="en-US" sz="2400" b="1" dirty="0" smtClean="0"/>
          </a:p>
          <a:p>
            <a:pPr marL="457200" indent="-457200">
              <a:buFont typeface="Wingdings" pitchFamily="2" charset="2"/>
              <a:buChar char="q"/>
            </a:pPr>
            <a:r>
              <a:rPr lang="en-US" sz="3200" b="1" dirty="0" smtClean="0"/>
              <a:t>SO2 </a:t>
            </a:r>
            <a:r>
              <a:rPr lang="en-US" sz="2400" b="1" dirty="0" smtClean="0"/>
              <a:t>(This causes acid rain), H2S, HCL, Carbon Mono oxide &amp; Volatile metal chloride.</a:t>
            </a:r>
          </a:p>
          <a:p>
            <a:r>
              <a:rPr lang="en-US" sz="1400" b="1" dirty="0" smtClean="0"/>
              <a:t> </a:t>
            </a:r>
            <a:endParaRPr lang="en-US" sz="1050" b="1" dirty="0" smtClean="0"/>
          </a:p>
          <a:p>
            <a:r>
              <a:rPr lang="en-US" sz="2800" b="1" dirty="0" smtClean="0"/>
              <a:t>iii</a:t>
            </a:r>
            <a:r>
              <a:rPr lang="en-US" sz="3200" b="1" dirty="0" smtClean="0"/>
              <a:t>)</a:t>
            </a:r>
            <a:r>
              <a:rPr lang="en-US" sz="3200" b="1" dirty="0" smtClean="0">
                <a:solidFill>
                  <a:srgbClr val="000099"/>
                </a:solidFill>
              </a:rPr>
              <a:t> </a:t>
            </a:r>
            <a:r>
              <a:rPr lang="en-US" sz="3600" b="1" dirty="0" smtClean="0">
                <a:solidFill>
                  <a:srgbClr val="000099"/>
                </a:solidFill>
              </a:rPr>
              <a:t>Gases released from radioactive decay of rocks inside earth.</a:t>
            </a:r>
          </a:p>
          <a:p>
            <a:endParaRPr lang="en-US" sz="1400" b="1" dirty="0" smtClean="0">
              <a:solidFill>
                <a:srgbClr val="000099"/>
              </a:solidFill>
            </a:endParaRPr>
          </a:p>
          <a:p>
            <a:endParaRPr lang="en-US" sz="100" b="1" dirty="0" smtClean="0">
              <a:solidFill>
                <a:srgbClr val="000099"/>
              </a:solidFill>
            </a:endParaRPr>
          </a:p>
          <a:p>
            <a:pPr marL="457200" indent="-457200">
              <a:buFont typeface="Wingdings" pitchFamily="2" charset="2"/>
              <a:buChar char="q"/>
            </a:pPr>
            <a:r>
              <a:rPr lang="en-US" sz="3200" b="1" dirty="0" smtClean="0"/>
              <a:t>Such radioactive decay emits harmful ionizing radiation such as Alpha particles, Beta particles and gamma rays. The degree of hazard is determined by the concentration of the contaminants</a:t>
            </a:r>
            <a:r>
              <a:rPr lang="en-US" sz="2800" b="1" dirty="0" smtClean="0"/>
              <a:t>.</a:t>
            </a:r>
          </a:p>
        </p:txBody>
      </p:sp>
      <p:sp>
        <p:nvSpPr>
          <p:cNvPr id="2" name="Slide Number Placeholder 1"/>
          <p:cNvSpPr>
            <a:spLocks noGrp="1"/>
          </p:cNvSpPr>
          <p:nvPr>
            <p:ph type="sldNum" sz="quarter" idx="12"/>
          </p:nvPr>
        </p:nvSpPr>
        <p:spPr/>
        <p:txBody>
          <a:bodyPr/>
          <a:lstStyle/>
          <a:p>
            <a:fld id="{75E384CC-372F-47CF-B6B7-3A455399366B}" type="slidenum">
              <a:rPr lang="en-US" smtClean="0"/>
              <a:t>12</a:t>
            </a:fld>
            <a:endParaRPr lang="en-US"/>
          </a:p>
        </p:txBody>
      </p:sp>
    </p:spTree>
    <p:extLst>
      <p:ext uri="{BB962C8B-B14F-4D97-AF65-F5344CB8AC3E}">
        <p14:creationId xmlns:p14="http://schemas.microsoft.com/office/powerpoint/2010/main" val="806093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598668"/>
            <a:ext cx="5569526" cy="6047809"/>
          </a:xfrm>
          <a:prstGeom prst="rect">
            <a:avLst/>
          </a:prstGeom>
          <a:noFill/>
        </p:spPr>
        <p:txBody>
          <a:bodyPr wrap="square" rtlCol="0">
            <a:spAutoFit/>
          </a:bodyPr>
          <a:lstStyle/>
          <a:p>
            <a:endParaRPr lang="en-US" sz="1200" b="1" u="sng" dirty="0" smtClean="0"/>
          </a:p>
          <a:p>
            <a:r>
              <a:rPr lang="en-US" sz="2800" b="1" u="sng" dirty="0" err="1" smtClean="0">
                <a:solidFill>
                  <a:srgbClr val="000099"/>
                </a:solidFill>
              </a:rPr>
              <a:t>i</a:t>
            </a:r>
            <a:r>
              <a:rPr lang="en-US" sz="3600" b="1" u="sng" dirty="0" smtClean="0">
                <a:solidFill>
                  <a:srgbClr val="000099"/>
                </a:solidFill>
              </a:rPr>
              <a:t>) Carbon Dioxide (CO2): </a:t>
            </a:r>
          </a:p>
          <a:p>
            <a:endParaRPr lang="en-US" sz="1200" b="1" u="sng" dirty="0"/>
          </a:p>
          <a:p>
            <a:r>
              <a:rPr lang="en-US" sz="4000" dirty="0" smtClean="0"/>
              <a:t>CO2 spreads around the planet like a blanket and responsible for</a:t>
            </a:r>
            <a:r>
              <a:rPr lang="en-US" sz="4000" b="1" dirty="0" smtClean="0">
                <a:solidFill>
                  <a:srgbClr val="FF0000"/>
                </a:solidFill>
              </a:rPr>
              <a:t> </a:t>
            </a:r>
            <a:r>
              <a:rPr lang="en-US" sz="4000" dirty="0" smtClean="0"/>
              <a:t>absorption</a:t>
            </a:r>
            <a:r>
              <a:rPr lang="en-US" sz="4000" b="1" dirty="0" smtClean="0">
                <a:solidFill>
                  <a:srgbClr val="FF0000"/>
                </a:solidFill>
              </a:rPr>
              <a:t> </a:t>
            </a:r>
            <a:r>
              <a:rPr lang="en-US" sz="4000" dirty="0" smtClean="0"/>
              <a:t>of infrared radiation which comprises the bulk of solar energy.</a:t>
            </a:r>
          </a:p>
          <a:p>
            <a:endParaRPr lang="en-US" sz="1100" dirty="0"/>
          </a:p>
          <a:p>
            <a:r>
              <a:rPr lang="en-US" b="1" dirty="0" smtClean="0"/>
              <a:t>List report of MAUNA 20A observatory NASA , USA CO2 &gt; 415 ppm, highest in 650,000 years.(see graph).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879" y="90074"/>
            <a:ext cx="6241262" cy="6746585"/>
          </a:xfrm>
          <a:prstGeom prst="rect">
            <a:avLst/>
          </a:prstGeom>
        </p:spPr>
      </p:pic>
      <p:sp>
        <p:nvSpPr>
          <p:cNvPr id="2" name="TextBox 1"/>
          <p:cNvSpPr txBox="1"/>
          <p:nvPr/>
        </p:nvSpPr>
        <p:spPr>
          <a:xfrm>
            <a:off x="-31654" y="6946"/>
            <a:ext cx="11859064" cy="584775"/>
          </a:xfrm>
          <a:prstGeom prst="rect">
            <a:avLst/>
          </a:prstGeom>
          <a:noFill/>
        </p:spPr>
        <p:txBody>
          <a:bodyPr wrap="square" rtlCol="0">
            <a:spAutoFit/>
          </a:bodyPr>
          <a:lstStyle/>
          <a:p>
            <a:r>
              <a:rPr lang="en-US" sz="3200" b="1" u="sng" dirty="0" smtClean="0">
                <a:solidFill>
                  <a:schemeClr val="accent5"/>
                </a:solidFill>
              </a:rPr>
              <a:t>Top </a:t>
            </a:r>
            <a:r>
              <a:rPr lang="en-US" sz="3200" b="1" u="sng" dirty="0">
                <a:solidFill>
                  <a:schemeClr val="accent5"/>
                </a:solidFill>
              </a:rPr>
              <a:t>8</a:t>
            </a:r>
            <a:r>
              <a:rPr lang="en-US" sz="3200" b="1" u="sng" dirty="0" smtClean="0">
                <a:solidFill>
                  <a:schemeClr val="accent5"/>
                </a:solidFill>
              </a:rPr>
              <a:t> Gases Causing Air Pollution: </a:t>
            </a:r>
            <a:endParaRPr lang="en-US" sz="3200" b="1" u="sng" dirty="0">
              <a:solidFill>
                <a:schemeClr val="accent5"/>
              </a:solidFill>
            </a:endParaRPr>
          </a:p>
        </p:txBody>
      </p:sp>
      <p:sp>
        <p:nvSpPr>
          <p:cNvPr id="5" name="Slide Number Placeholder 4"/>
          <p:cNvSpPr>
            <a:spLocks noGrp="1"/>
          </p:cNvSpPr>
          <p:nvPr>
            <p:ph type="sldNum" sz="quarter" idx="12"/>
          </p:nvPr>
        </p:nvSpPr>
        <p:spPr/>
        <p:txBody>
          <a:bodyPr/>
          <a:lstStyle/>
          <a:p>
            <a:fld id="{75E384CC-372F-47CF-B6B7-3A455399366B}" type="slidenum">
              <a:rPr lang="en-US" smtClean="0"/>
              <a:t>13</a:t>
            </a:fld>
            <a:endParaRPr lang="en-US"/>
          </a:p>
        </p:txBody>
      </p:sp>
    </p:spTree>
    <p:extLst>
      <p:ext uri="{BB962C8B-B14F-4D97-AF65-F5344CB8AC3E}">
        <p14:creationId xmlns:p14="http://schemas.microsoft.com/office/powerpoint/2010/main" val="1783416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549" y="983607"/>
            <a:ext cx="11661455" cy="4708981"/>
          </a:xfrm>
          <a:prstGeom prst="rect">
            <a:avLst/>
          </a:prstGeom>
          <a:noFill/>
        </p:spPr>
        <p:txBody>
          <a:bodyPr wrap="square" rtlCol="0">
            <a:spAutoFit/>
          </a:bodyPr>
          <a:lstStyle/>
          <a:p>
            <a:r>
              <a:rPr lang="en-US" sz="3600" b="1" dirty="0" smtClean="0">
                <a:solidFill>
                  <a:srgbClr val="000099"/>
                </a:solidFill>
              </a:rPr>
              <a:t>ii) </a:t>
            </a:r>
            <a:r>
              <a:rPr lang="en-US" sz="3600" b="1" u="sng" dirty="0" smtClean="0">
                <a:solidFill>
                  <a:srgbClr val="000099"/>
                </a:solidFill>
              </a:rPr>
              <a:t>Sulphur Dioxide(SO2): </a:t>
            </a:r>
            <a:r>
              <a:rPr lang="en-US" sz="3600" b="1" dirty="0" smtClean="0"/>
              <a:t>Emitted from coal fired power </a:t>
            </a:r>
            <a:r>
              <a:rPr lang="en-US" sz="3200" b="1" dirty="0" smtClean="0"/>
              <a:t>plants contributes to Smog</a:t>
            </a:r>
            <a:r>
              <a:rPr lang="en-US" sz="2800" b="1" dirty="0" smtClean="0"/>
              <a:t>, </a:t>
            </a:r>
            <a:r>
              <a:rPr lang="en-US" sz="3200" b="1" dirty="0" smtClean="0"/>
              <a:t>Acid rain – eventually health problems.</a:t>
            </a:r>
            <a:endParaRPr lang="en-US" sz="3600" b="1" dirty="0" smtClean="0"/>
          </a:p>
          <a:p>
            <a:endParaRPr lang="en-US" sz="1400" b="1" dirty="0" smtClean="0"/>
          </a:p>
          <a:p>
            <a:r>
              <a:rPr lang="en-US" sz="3600" b="1" dirty="0" smtClean="0">
                <a:solidFill>
                  <a:srgbClr val="000099"/>
                </a:solidFill>
              </a:rPr>
              <a:t>iii) </a:t>
            </a:r>
            <a:r>
              <a:rPr lang="en-US" sz="3600" b="1" u="sng" dirty="0" smtClean="0">
                <a:solidFill>
                  <a:srgbClr val="000099"/>
                </a:solidFill>
              </a:rPr>
              <a:t>Carbon monoxide: </a:t>
            </a:r>
            <a:r>
              <a:rPr lang="en-US" sz="3600" b="1" dirty="0" smtClean="0"/>
              <a:t>This is highly toxic gas resulted from incomplete combustion of fuels from automobiles, Gas boilers and other fuel burning appliances.</a:t>
            </a:r>
          </a:p>
          <a:p>
            <a:endParaRPr lang="en-US" sz="1400" b="1" dirty="0" smtClean="0"/>
          </a:p>
          <a:p>
            <a:r>
              <a:rPr lang="en-US" sz="3200" b="1" dirty="0" smtClean="0">
                <a:solidFill>
                  <a:srgbClr val="000099"/>
                </a:solidFill>
              </a:rPr>
              <a:t>iv) </a:t>
            </a:r>
            <a:r>
              <a:rPr lang="en-US" sz="3200" b="1" u="sng" dirty="0" smtClean="0">
                <a:solidFill>
                  <a:srgbClr val="000099"/>
                </a:solidFill>
              </a:rPr>
              <a:t>Nitrogen </a:t>
            </a:r>
            <a:r>
              <a:rPr lang="en-US" sz="3200" b="1" u="sng" dirty="0">
                <a:solidFill>
                  <a:srgbClr val="000099"/>
                </a:solidFill>
              </a:rPr>
              <a:t>Oxide (NO2): </a:t>
            </a:r>
            <a:r>
              <a:rPr lang="en-US" sz="3200" b="1" dirty="0"/>
              <a:t>NO2 pollution comes from “vehicle engines” and power plants. Plays an important role in the formation of “acid </a:t>
            </a:r>
            <a:r>
              <a:rPr lang="en-US" sz="3200" b="1" dirty="0" err="1"/>
              <a:t>rains”,“Ozone</a:t>
            </a:r>
            <a:r>
              <a:rPr lang="en-US" sz="3200" b="1" dirty="0"/>
              <a:t>” and “Smog</a:t>
            </a:r>
            <a:r>
              <a:rPr lang="en-US" sz="3200" b="1" dirty="0" smtClean="0"/>
              <a:t>”.</a:t>
            </a:r>
            <a:endParaRPr lang="en-US" sz="3200" b="1" dirty="0"/>
          </a:p>
        </p:txBody>
      </p:sp>
      <p:sp>
        <p:nvSpPr>
          <p:cNvPr id="2" name="TextBox 1"/>
          <p:cNvSpPr txBox="1"/>
          <p:nvPr/>
        </p:nvSpPr>
        <p:spPr>
          <a:xfrm>
            <a:off x="225744" y="108547"/>
            <a:ext cx="11859064" cy="646331"/>
          </a:xfrm>
          <a:prstGeom prst="rect">
            <a:avLst/>
          </a:prstGeom>
          <a:noFill/>
        </p:spPr>
        <p:txBody>
          <a:bodyPr wrap="square" rtlCol="0">
            <a:spAutoFit/>
          </a:bodyPr>
          <a:lstStyle/>
          <a:p>
            <a:r>
              <a:rPr lang="en-US" sz="3600" b="1" u="sng" dirty="0" smtClean="0">
                <a:solidFill>
                  <a:schemeClr val="accent5"/>
                </a:solidFill>
              </a:rPr>
              <a:t>Top </a:t>
            </a:r>
            <a:r>
              <a:rPr lang="en-US" sz="3600" b="1" u="sng" dirty="0">
                <a:solidFill>
                  <a:schemeClr val="accent5"/>
                </a:solidFill>
              </a:rPr>
              <a:t>8</a:t>
            </a:r>
            <a:r>
              <a:rPr lang="en-US" sz="3600" b="1" u="sng" dirty="0" smtClean="0">
                <a:solidFill>
                  <a:schemeClr val="accent5"/>
                </a:solidFill>
              </a:rPr>
              <a:t> Gases Causing Air Pollution:  Cont..</a:t>
            </a:r>
            <a:endParaRPr lang="en-US" sz="3600" b="1" u="sng" dirty="0">
              <a:solidFill>
                <a:schemeClr val="accent5"/>
              </a:solidFill>
            </a:endParaRPr>
          </a:p>
        </p:txBody>
      </p:sp>
      <p:sp>
        <p:nvSpPr>
          <p:cNvPr id="4" name="Slide Number Placeholder 3"/>
          <p:cNvSpPr>
            <a:spLocks noGrp="1"/>
          </p:cNvSpPr>
          <p:nvPr>
            <p:ph type="sldNum" sz="quarter" idx="12"/>
          </p:nvPr>
        </p:nvSpPr>
        <p:spPr/>
        <p:txBody>
          <a:bodyPr/>
          <a:lstStyle/>
          <a:p>
            <a:fld id="{75E384CC-372F-47CF-B6B7-3A455399366B}" type="slidenum">
              <a:rPr lang="en-US" smtClean="0"/>
              <a:t>14</a:t>
            </a:fld>
            <a:endParaRPr lang="en-US"/>
          </a:p>
        </p:txBody>
      </p:sp>
    </p:spTree>
    <p:extLst>
      <p:ext uri="{BB962C8B-B14F-4D97-AF65-F5344CB8AC3E}">
        <p14:creationId xmlns:p14="http://schemas.microsoft.com/office/powerpoint/2010/main" val="1577914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948" y="25492"/>
            <a:ext cx="11859064" cy="769441"/>
          </a:xfrm>
          <a:prstGeom prst="rect">
            <a:avLst/>
          </a:prstGeom>
          <a:noFill/>
        </p:spPr>
        <p:txBody>
          <a:bodyPr wrap="square" rtlCol="0">
            <a:spAutoFit/>
          </a:bodyPr>
          <a:lstStyle/>
          <a:p>
            <a:r>
              <a:rPr lang="en-US" sz="4400" b="1" u="sng" dirty="0" smtClean="0">
                <a:solidFill>
                  <a:schemeClr val="accent5"/>
                </a:solidFill>
              </a:rPr>
              <a:t>Top </a:t>
            </a:r>
            <a:r>
              <a:rPr lang="en-US" sz="4400" b="1" u="sng" dirty="0">
                <a:solidFill>
                  <a:schemeClr val="accent5"/>
                </a:solidFill>
              </a:rPr>
              <a:t>8</a:t>
            </a:r>
            <a:r>
              <a:rPr lang="en-US" sz="4400" b="1" u="sng" dirty="0" smtClean="0">
                <a:solidFill>
                  <a:schemeClr val="accent5"/>
                </a:solidFill>
              </a:rPr>
              <a:t> Gases Causing Air Pollution: </a:t>
            </a:r>
            <a:r>
              <a:rPr lang="en-US" sz="3200" u="sng" dirty="0" smtClean="0">
                <a:solidFill>
                  <a:schemeClr val="accent5"/>
                </a:solidFill>
              </a:rPr>
              <a:t>Cont..</a:t>
            </a:r>
            <a:endParaRPr lang="en-US" sz="4400" b="1" u="sng" dirty="0">
              <a:solidFill>
                <a:schemeClr val="accent5"/>
              </a:solidFill>
            </a:endParaRPr>
          </a:p>
        </p:txBody>
      </p:sp>
      <p:sp>
        <p:nvSpPr>
          <p:cNvPr id="3" name="TextBox 2"/>
          <p:cNvSpPr txBox="1"/>
          <p:nvPr/>
        </p:nvSpPr>
        <p:spPr>
          <a:xfrm>
            <a:off x="27915" y="818976"/>
            <a:ext cx="12149797" cy="5293757"/>
          </a:xfrm>
          <a:prstGeom prst="rect">
            <a:avLst/>
          </a:prstGeom>
          <a:noFill/>
        </p:spPr>
        <p:txBody>
          <a:bodyPr wrap="square" rtlCol="0">
            <a:spAutoFit/>
          </a:bodyPr>
          <a:lstStyle/>
          <a:p>
            <a:r>
              <a:rPr lang="en-US" sz="3600" dirty="0" smtClean="0">
                <a:solidFill>
                  <a:srgbClr val="000099"/>
                </a:solidFill>
              </a:rPr>
              <a:t>v) </a:t>
            </a:r>
            <a:r>
              <a:rPr lang="en-US" sz="3600" b="1" u="sng" dirty="0" smtClean="0">
                <a:solidFill>
                  <a:srgbClr val="000099"/>
                </a:solidFill>
              </a:rPr>
              <a:t>Volatile Organic Compounds (VOCs):</a:t>
            </a:r>
          </a:p>
          <a:p>
            <a:endParaRPr lang="en-US" sz="1600" b="1" u="sng" dirty="0" smtClean="0">
              <a:solidFill>
                <a:srgbClr val="000099"/>
              </a:solidFill>
            </a:endParaRPr>
          </a:p>
          <a:p>
            <a:r>
              <a:rPr lang="en-US" sz="3600" b="1" dirty="0" smtClean="0"/>
              <a:t>Carbon based (organic) chemicals used as solvent in many building materials.</a:t>
            </a:r>
          </a:p>
          <a:p>
            <a:r>
              <a:rPr lang="en-US" sz="3600" dirty="0" smtClean="0">
                <a:solidFill>
                  <a:srgbClr val="000099"/>
                </a:solidFill>
              </a:rPr>
              <a:t>vi) </a:t>
            </a:r>
            <a:r>
              <a:rPr lang="en-US" sz="3600" b="1" u="sng" dirty="0" smtClean="0">
                <a:solidFill>
                  <a:srgbClr val="000099"/>
                </a:solidFill>
              </a:rPr>
              <a:t>Particulate Matters (PM): </a:t>
            </a:r>
          </a:p>
          <a:p>
            <a:r>
              <a:rPr lang="en-US" sz="3600" b="1" dirty="0" smtClean="0"/>
              <a:t>The term is used for a mixture of solid particles and liquid droplets found in the air. </a:t>
            </a:r>
          </a:p>
          <a:p>
            <a:r>
              <a:rPr lang="en-US" sz="3600" b="1" dirty="0" smtClean="0"/>
              <a:t>PM2.5: Fine inhalable particles having dia.≤ 2.5 micrometers.</a:t>
            </a:r>
          </a:p>
          <a:p>
            <a:r>
              <a:rPr lang="en-US" sz="3600" b="1" dirty="0" smtClean="0"/>
              <a:t>PM10</a:t>
            </a:r>
            <a:r>
              <a:rPr lang="en-US" sz="3600" b="1" dirty="0"/>
              <a:t>: Fine inhalable particles having dia. </a:t>
            </a:r>
            <a:r>
              <a:rPr lang="en-US" sz="3600" b="1" dirty="0" smtClean="0"/>
              <a:t>≤</a:t>
            </a:r>
            <a:r>
              <a:rPr lang="en-US" sz="3600" b="1" dirty="0"/>
              <a:t> </a:t>
            </a:r>
            <a:r>
              <a:rPr lang="en-US" sz="3600" b="1" dirty="0" smtClean="0"/>
              <a:t>10 </a:t>
            </a:r>
            <a:r>
              <a:rPr lang="en-US" sz="3600" b="1" dirty="0"/>
              <a:t>micrometers</a:t>
            </a:r>
            <a:r>
              <a:rPr lang="en-US" sz="3600" b="1" dirty="0" smtClean="0"/>
              <a:t>.</a:t>
            </a:r>
          </a:p>
          <a:p>
            <a:r>
              <a:rPr lang="en-US" sz="3400" b="1" dirty="0" smtClean="0"/>
              <a:t>Most PM 2.5 and PM 10 come from traffic and industrial smoke.</a:t>
            </a:r>
          </a:p>
        </p:txBody>
      </p:sp>
      <p:sp>
        <p:nvSpPr>
          <p:cNvPr id="4" name="Slide Number Placeholder 3"/>
          <p:cNvSpPr>
            <a:spLocks noGrp="1"/>
          </p:cNvSpPr>
          <p:nvPr>
            <p:ph type="sldNum" sz="quarter" idx="12"/>
          </p:nvPr>
        </p:nvSpPr>
        <p:spPr/>
        <p:txBody>
          <a:bodyPr/>
          <a:lstStyle/>
          <a:p>
            <a:fld id="{75E384CC-372F-47CF-B6B7-3A455399366B}" type="slidenum">
              <a:rPr lang="en-US" smtClean="0"/>
              <a:t>15</a:t>
            </a:fld>
            <a:endParaRPr lang="en-US"/>
          </a:p>
        </p:txBody>
      </p:sp>
    </p:spTree>
    <p:extLst>
      <p:ext uri="{BB962C8B-B14F-4D97-AF65-F5344CB8AC3E}">
        <p14:creationId xmlns:p14="http://schemas.microsoft.com/office/powerpoint/2010/main" val="1948223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948" y="25492"/>
            <a:ext cx="11859064" cy="769441"/>
          </a:xfrm>
          <a:prstGeom prst="rect">
            <a:avLst/>
          </a:prstGeom>
          <a:noFill/>
        </p:spPr>
        <p:txBody>
          <a:bodyPr wrap="square" rtlCol="0">
            <a:spAutoFit/>
          </a:bodyPr>
          <a:lstStyle/>
          <a:p>
            <a:r>
              <a:rPr lang="en-US" sz="4400" b="1" u="sng" dirty="0" smtClean="0">
                <a:solidFill>
                  <a:schemeClr val="accent5"/>
                </a:solidFill>
              </a:rPr>
              <a:t>Top </a:t>
            </a:r>
            <a:r>
              <a:rPr lang="en-US" sz="4400" b="1" u="sng" dirty="0">
                <a:solidFill>
                  <a:schemeClr val="accent5"/>
                </a:solidFill>
              </a:rPr>
              <a:t>8</a:t>
            </a:r>
            <a:r>
              <a:rPr lang="en-US" sz="4400" b="1" u="sng" dirty="0" smtClean="0">
                <a:solidFill>
                  <a:schemeClr val="accent5"/>
                </a:solidFill>
              </a:rPr>
              <a:t> Gases Causing Air Pollution: </a:t>
            </a:r>
            <a:r>
              <a:rPr lang="en-US" sz="3200" u="sng" dirty="0" smtClean="0">
                <a:solidFill>
                  <a:schemeClr val="accent5"/>
                </a:solidFill>
              </a:rPr>
              <a:t>Cont..</a:t>
            </a:r>
            <a:r>
              <a:rPr lang="en-US" sz="4400" b="1" u="sng" dirty="0" smtClean="0">
                <a:solidFill>
                  <a:schemeClr val="accent5"/>
                </a:solidFill>
              </a:rPr>
              <a:t> </a:t>
            </a:r>
            <a:endParaRPr lang="en-US" sz="4400" b="1" u="sng" dirty="0">
              <a:solidFill>
                <a:schemeClr val="accent5"/>
              </a:solidFill>
            </a:endParaRPr>
          </a:p>
        </p:txBody>
      </p:sp>
      <p:sp>
        <p:nvSpPr>
          <p:cNvPr id="3" name="TextBox 2"/>
          <p:cNvSpPr txBox="1"/>
          <p:nvPr/>
        </p:nvSpPr>
        <p:spPr>
          <a:xfrm>
            <a:off x="-1113" y="978630"/>
            <a:ext cx="12057125" cy="5578450"/>
          </a:xfrm>
          <a:prstGeom prst="rect">
            <a:avLst/>
          </a:prstGeom>
          <a:noFill/>
        </p:spPr>
        <p:txBody>
          <a:bodyPr wrap="square" rtlCol="0">
            <a:spAutoFit/>
          </a:bodyPr>
          <a:lstStyle/>
          <a:p>
            <a:r>
              <a:rPr lang="en-US" sz="2800" dirty="0">
                <a:solidFill>
                  <a:srgbClr val="000099"/>
                </a:solidFill>
              </a:rPr>
              <a:t>v</a:t>
            </a:r>
            <a:r>
              <a:rPr lang="en-US" sz="2800" dirty="0" smtClean="0">
                <a:solidFill>
                  <a:srgbClr val="000099"/>
                </a:solidFill>
              </a:rPr>
              <a:t>ii </a:t>
            </a:r>
            <a:r>
              <a:rPr lang="en-US" sz="3600" dirty="0" smtClean="0">
                <a:solidFill>
                  <a:srgbClr val="000099"/>
                </a:solidFill>
              </a:rPr>
              <a:t>) </a:t>
            </a:r>
            <a:r>
              <a:rPr lang="en-US" sz="3600" b="1" u="sng" dirty="0">
                <a:solidFill>
                  <a:srgbClr val="000099"/>
                </a:solidFill>
              </a:rPr>
              <a:t>Unburned Hydrocarbons: </a:t>
            </a:r>
            <a:endParaRPr lang="en-US" sz="3600" b="1" u="sng" dirty="0" smtClean="0">
              <a:solidFill>
                <a:srgbClr val="000099"/>
              </a:solidFill>
            </a:endParaRPr>
          </a:p>
          <a:p>
            <a:endParaRPr lang="en-US" sz="1200" b="1" u="sng" dirty="0"/>
          </a:p>
          <a:p>
            <a:r>
              <a:rPr lang="en-US" sz="2800" b="1" dirty="0"/>
              <a:t> </a:t>
            </a:r>
            <a:r>
              <a:rPr lang="en-US" sz="2800" b="1" dirty="0" smtClean="0"/>
              <a:t>      Responsible for smog &amp; CO emission.</a:t>
            </a:r>
          </a:p>
          <a:p>
            <a:endParaRPr lang="en-US" sz="2400" b="1" dirty="0"/>
          </a:p>
          <a:p>
            <a:r>
              <a:rPr lang="en-US" sz="3600" dirty="0" smtClean="0">
                <a:solidFill>
                  <a:srgbClr val="000099"/>
                </a:solidFill>
              </a:rPr>
              <a:t>viii) </a:t>
            </a:r>
            <a:r>
              <a:rPr lang="en-US" sz="3600" b="1" u="sng" dirty="0">
                <a:solidFill>
                  <a:srgbClr val="000099"/>
                </a:solidFill>
              </a:rPr>
              <a:t>Radioactive Pollution</a:t>
            </a:r>
            <a:r>
              <a:rPr lang="en-US" sz="3600" b="1" dirty="0">
                <a:solidFill>
                  <a:srgbClr val="000099"/>
                </a:solidFill>
              </a:rPr>
              <a:t>: </a:t>
            </a:r>
            <a:endParaRPr lang="en-US" sz="3600" b="1" dirty="0" smtClean="0">
              <a:solidFill>
                <a:srgbClr val="000099"/>
              </a:solidFill>
            </a:endParaRPr>
          </a:p>
          <a:p>
            <a:endParaRPr lang="en-US" sz="1400" b="1" dirty="0">
              <a:solidFill>
                <a:srgbClr val="000099"/>
              </a:solidFill>
            </a:endParaRPr>
          </a:p>
          <a:p>
            <a:r>
              <a:rPr lang="en-US" sz="2700" b="1" dirty="0" smtClean="0"/>
              <a:t>       </a:t>
            </a:r>
            <a:r>
              <a:rPr lang="en-US" sz="2800" b="1" dirty="0" smtClean="0"/>
              <a:t>Radioactive </a:t>
            </a:r>
            <a:r>
              <a:rPr lang="en-US" sz="2800" b="1" dirty="0"/>
              <a:t>Pollution is rare but extremely detrimental and even deadly, </a:t>
            </a:r>
            <a:endParaRPr lang="en-US" sz="2800" b="1" dirty="0" smtClean="0"/>
          </a:p>
          <a:p>
            <a:r>
              <a:rPr lang="en-US" sz="2800" b="1" dirty="0" smtClean="0"/>
              <a:t>       when occurs.</a:t>
            </a:r>
            <a:endParaRPr lang="en-US" sz="1400" b="1" dirty="0"/>
          </a:p>
          <a:p>
            <a:r>
              <a:rPr lang="en-US" sz="3200" b="1" dirty="0" smtClean="0"/>
              <a:t>      Sources</a:t>
            </a:r>
            <a:r>
              <a:rPr lang="en-US" sz="3200" b="1" dirty="0"/>
              <a:t>: </a:t>
            </a:r>
            <a:endParaRPr lang="en-US" sz="3200" b="1" dirty="0" smtClean="0"/>
          </a:p>
          <a:p>
            <a:endParaRPr lang="en-US" sz="1050" dirty="0" smtClean="0"/>
          </a:p>
          <a:p>
            <a:pPr marL="457200" indent="-457200">
              <a:buFont typeface="Wingdings" panose="05000000000000000000" pitchFamily="2" charset="2"/>
              <a:buChar char="q"/>
            </a:pPr>
            <a:r>
              <a:rPr lang="en-US" sz="3600" b="1" dirty="0" smtClean="0"/>
              <a:t>Nuclear </a:t>
            </a:r>
            <a:r>
              <a:rPr lang="en-US" sz="3600" b="1" dirty="0"/>
              <a:t>Power </a:t>
            </a:r>
            <a:r>
              <a:rPr lang="en-US" sz="3600" b="1" dirty="0" smtClean="0"/>
              <a:t>Plant: Accidental leakage</a:t>
            </a:r>
          </a:p>
          <a:p>
            <a:pPr marL="457200" indent="-457200">
              <a:buFont typeface="Wingdings" panose="05000000000000000000" pitchFamily="2" charset="2"/>
              <a:buChar char="q"/>
            </a:pPr>
            <a:r>
              <a:rPr lang="en-US" sz="3600" b="1" dirty="0" smtClean="0"/>
              <a:t>Improper </a:t>
            </a:r>
            <a:r>
              <a:rPr lang="en-US" sz="3600" b="1" dirty="0"/>
              <a:t>Nuclear </a:t>
            </a:r>
            <a:r>
              <a:rPr lang="en-US" sz="3600" b="1" dirty="0" smtClean="0"/>
              <a:t>waste disposal </a:t>
            </a:r>
          </a:p>
          <a:p>
            <a:pPr marL="457200" indent="-457200">
              <a:buFont typeface="Wingdings" panose="05000000000000000000" pitchFamily="2" charset="2"/>
              <a:buChar char="q"/>
            </a:pPr>
            <a:r>
              <a:rPr lang="en-US" sz="3600" b="1" dirty="0" smtClean="0"/>
              <a:t>Uranium </a:t>
            </a:r>
            <a:r>
              <a:rPr lang="en-US" sz="3600" b="1" dirty="0"/>
              <a:t>Mining operations</a:t>
            </a:r>
            <a:r>
              <a:rPr lang="en-US" sz="3600" b="1" dirty="0" smtClean="0"/>
              <a:t>.</a:t>
            </a:r>
            <a:endParaRPr lang="en-US" sz="3600" b="1" dirty="0"/>
          </a:p>
        </p:txBody>
      </p:sp>
      <p:sp>
        <p:nvSpPr>
          <p:cNvPr id="4" name="Slide Number Placeholder 3"/>
          <p:cNvSpPr>
            <a:spLocks noGrp="1"/>
          </p:cNvSpPr>
          <p:nvPr>
            <p:ph type="sldNum" sz="quarter" idx="12"/>
          </p:nvPr>
        </p:nvSpPr>
        <p:spPr/>
        <p:txBody>
          <a:bodyPr/>
          <a:lstStyle/>
          <a:p>
            <a:fld id="{75E384CC-372F-47CF-B6B7-3A455399366B}" type="slidenum">
              <a:rPr lang="en-US" smtClean="0"/>
              <a:t>16</a:t>
            </a:fld>
            <a:endParaRPr lang="en-US"/>
          </a:p>
        </p:txBody>
      </p:sp>
    </p:spTree>
    <p:extLst>
      <p:ext uri="{BB962C8B-B14F-4D97-AF65-F5344CB8AC3E}">
        <p14:creationId xmlns:p14="http://schemas.microsoft.com/office/powerpoint/2010/main" val="2378977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948" y="25492"/>
            <a:ext cx="11859064" cy="769441"/>
          </a:xfrm>
          <a:prstGeom prst="rect">
            <a:avLst/>
          </a:prstGeom>
          <a:noFill/>
        </p:spPr>
        <p:txBody>
          <a:bodyPr wrap="square" rtlCol="0">
            <a:spAutoFit/>
          </a:bodyPr>
          <a:lstStyle/>
          <a:p>
            <a:r>
              <a:rPr lang="en-US" sz="4400" b="1" u="sng" dirty="0" smtClean="0">
                <a:solidFill>
                  <a:schemeClr val="accent5"/>
                </a:solidFill>
              </a:rPr>
              <a:t>WHO Air-Quality Guidelines</a:t>
            </a:r>
            <a:endParaRPr lang="en-US" sz="4400" b="1" u="sng" dirty="0">
              <a:solidFill>
                <a:schemeClr val="accent5"/>
              </a:solidFill>
            </a:endParaRPr>
          </a:p>
        </p:txBody>
      </p:sp>
      <p:sp>
        <p:nvSpPr>
          <p:cNvPr id="3" name="TextBox 2"/>
          <p:cNvSpPr txBox="1"/>
          <p:nvPr/>
        </p:nvSpPr>
        <p:spPr>
          <a:xfrm>
            <a:off x="27916" y="733344"/>
            <a:ext cx="12164084" cy="6155531"/>
          </a:xfrm>
          <a:prstGeom prst="rect">
            <a:avLst/>
          </a:prstGeom>
          <a:noFill/>
        </p:spPr>
        <p:txBody>
          <a:bodyPr wrap="square" rtlCol="0">
            <a:spAutoFit/>
          </a:bodyPr>
          <a:lstStyle/>
          <a:p>
            <a:pPr marL="571500" indent="-571500">
              <a:buAutoNum type="romanLcParenR"/>
            </a:pPr>
            <a:r>
              <a:rPr lang="en-US" sz="2800" b="1" u="sng" dirty="0" smtClean="0">
                <a:solidFill>
                  <a:schemeClr val="accent5"/>
                </a:solidFill>
              </a:rPr>
              <a:t>Particulate matter (PM): </a:t>
            </a:r>
            <a:r>
              <a:rPr lang="en-US" sz="2800" b="1" dirty="0"/>
              <a:t>T</a:t>
            </a:r>
            <a:r>
              <a:rPr lang="en-US" sz="2800" b="1" dirty="0" smtClean="0"/>
              <a:t>he term is used for a mixture of solid particles &amp; liquid droplets found in air, particulate pollution include: </a:t>
            </a:r>
          </a:p>
          <a:p>
            <a:endParaRPr lang="en-US" sz="1600" dirty="0" smtClean="0"/>
          </a:p>
          <a:p>
            <a:pPr marL="457200" indent="-457200">
              <a:buFont typeface="Arial" panose="020B0604020202020204" pitchFamily="34" charset="0"/>
              <a:buChar char="•"/>
            </a:pPr>
            <a:r>
              <a:rPr lang="en-US" sz="2800" b="1" dirty="0" smtClean="0"/>
              <a:t>       PM 2.5 :			10 microgram / m</a:t>
            </a:r>
            <a:r>
              <a:rPr lang="en-US" sz="2000" b="1" dirty="0" smtClean="0"/>
              <a:t>3</a:t>
            </a:r>
            <a:r>
              <a:rPr lang="en-US" sz="2800" b="1" dirty="0" smtClean="0"/>
              <a:t>, annual mean</a:t>
            </a:r>
          </a:p>
          <a:p>
            <a:pPr lvl="5"/>
            <a:r>
              <a:rPr lang="en-US" sz="2800" b="1" dirty="0" smtClean="0"/>
              <a:t>			25 </a:t>
            </a:r>
            <a:r>
              <a:rPr lang="en-US" sz="2800" b="1" dirty="0"/>
              <a:t>microgram / m</a:t>
            </a:r>
            <a:r>
              <a:rPr lang="en-US" sz="2000" b="1" dirty="0"/>
              <a:t>3</a:t>
            </a:r>
            <a:r>
              <a:rPr lang="en-US" sz="2800" b="1" dirty="0" smtClean="0"/>
              <a:t>, 24 hours mean</a:t>
            </a:r>
          </a:p>
          <a:p>
            <a:pPr marL="457200" indent="-457200">
              <a:buFont typeface="Arial" panose="020B0604020202020204" pitchFamily="34" charset="0"/>
              <a:buChar char="•"/>
            </a:pPr>
            <a:r>
              <a:rPr lang="en-US" sz="2800" b="1" dirty="0" smtClean="0"/>
              <a:t>       PM 10  :			20 </a:t>
            </a:r>
            <a:r>
              <a:rPr lang="en-US" sz="2800" b="1" dirty="0"/>
              <a:t>microgram / m</a:t>
            </a:r>
            <a:r>
              <a:rPr lang="en-US" sz="2000" b="1" dirty="0"/>
              <a:t>3</a:t>
            </a:r>
            <a:r>
              <a:rPr lang="en-US" sz="2800" b="1" dirty="0" smtClean="0"/>
              <a:t>, </a:t>
            </a:r>
            <a:r>
              <a:rPr lang="en-US" sz="2800" b="1" dirty="0"/>
              <a:t>annual mean</a:t>
            </a:r>
          </a:p>
          <a:p>
            <a:pPr lvl="5"/>
            <a:r>
              <a:rPr lang="en-US" sz="2800" b="1" dirty="0"/>
              <a:t>	</a:t>
            </a:r>
            <a:r>
              <a:rPr lang="en-US" sz="2800" b="1" dirty="0" smtClean="0"/>
              <a:t>		50 </a:t>
            </a:r>
            <a:r>
              <a:rPr lang="en-US" sz="2800" b="1" dirty="0"/>
              <a:t>microgram / m</a:t>
            </a:r>
            <a:r>
              <a:rPr lang="en-US" sz="2000" b="1" dirty="0"/>
              <a:t>3</a:t>
            </a:r>
            <a:r>
              <a:rPr lang="en-US" sz="2800" b="1" dirty="0" smtClean="0"/>
              <a:t>, </a:t>
            </a:r>
            <a:r>
              <a:rPr lang="en-US" sz="2800" b="1" dirty="0"/>
              <a:t>24 hours </a:t>
            </a:r>
            <a:r>
              <a:rPr lang="en-US" sz="2800" b="1" dirty="0" smtClean="0"/>
              <a:t>mean</a:t>
            </a:r>
          </a:p>
          <a:p>
            <a:pPr lvl="5"/>
            <a:endParaRPr lang="en-US" dirty="0" smtClean="0"/>
          </a:p>
          <a:p>
            <a:pPr marL="571500" indent="-571500">
              <a:buAutoNum type="romanLcParenR" startAt="2"/>
            </a:pPr>
            <a:r>
              <a:rPr lang="en-US" sz="2800" b="1" u="sng" dirty="0" smtClean="0">
                <a:solidFill>
                  <a:schemeClr val="accent5"/>
                </a:solidFill>
              </a:rPr>
              <a:t>Earth Surface Ozone (O3) :</a:t>
            </a:r>
            <a:r>
              <a:rPr lang="en-US" sz="2800" dirty="0" smtClean="0"/>
              <a:t>	</a:t>
            </a:r>
            <a:r>
              <a:rPr lang="en-US" sz="2800" b="1" dirty="0" smtClean="0"/>
              <a:t>100 </a:t>
            </a:r>
            <a:r>
              <a:rPr lang="en-US" sz="2800" b="1" dirty="0"/>
              <a:t>microgram / m</a:t>
            </a:r>
            <a:r>
              <a:rPr lang="en-US" sz="2000" b="1" dirty="0"/>
              <a:t>3</a:t>
            </a:r>
            <a:r>
              <a:rPr lang="en-US" sz="2800" b="1" dirty="0" smtClean="0"/>
              <a:t>, 08 hours mean</a:t>
            </a:r>
          </a:p>
          <a:p>
            <a:endParaRPr lang="en-US" sz="2400" dirty="0" smtClean="0"/>
          </a:p>
          <a:p>
            <a:r>
              <a:rPr lang="en-US" sz="2800" b="1" dirty="0" smtClean="0">
                <a:solidFill>
                  <a:schemeClr val="accent5"/>
                </a:solidFill>
              </a:rPr>
              <a:t>iii)   </a:t>
            </a:r>
            <a:r>
              <a:rPr lang="en-US" sz="2800" b="1" u="sng" dirty="0" smtClean="0">
                <a:solidFill>
                  <a:schemeClr val="accent5"/>
                </a:solidFill>
              </a:rPr>
              <a:t>Nitrogen Dioxide (NO2) :</a:t>
            </a:r>
            <a:r>
              <a:rPr lang="en-US" sz="2800" dirty="0" smtClean="0"/>
              <a:t>	</a:t>
            </a:r>
            <a:r>
              <a:rPr lang="en-US" sz="2800" b="1" dirty="0" smtClean="0"/>
              <a:t>40 </a:t>
            </a:r>
            <a:r>
              <a:rPr lang="en-US" sz="2800" b="1" dirty="0"/>
              <a:t>microgram / m</a:t>
            </a:r>
            <a:r>
              <a:rPr lang="en-US" sz="2000" b="1" dirty="0"/>
              <a:t>3</a:t>
            </a:r>
            <a:r>
              <a:rPr lang="en-US" sz="2800" b="1" dirty="0" smtClean="0"/>
              <a:t>, </a:t>
            </a:r>
            <a:r>
              <a:rPr lang="en-US" sz="2800" b="1" dirty="0"/>
              <a:t>annual mean</a:t>
            </a:r>
          </a:p>
          <a:p>
            <a:pPr lvl="5"/>
            <a:r>
              <a:rPr lang="en-US" sz="2800" b="1" dirty="0"/>
              <a:t>			</a:t>
            </a:r>
            <a:r>
              <a:rPr lang="en-US" sz="2800" b="1" dirty="0" smtClean="0"/>
              <a:t>200 </a:t>
            </a:r>
            <a:r>
              <a:rPr lang="en-US" sz="2800" b="1" dirty="0"/>
              <a:t>microgram / m</a:t>
            </a:r>
            <a:r>
              <a:rPr lang="en-US" sz="2000" b="1" dirty="0"/>
              <a:t>3</a:t>
            </a:r>
            <a:r>
              <a:rPr lang="en-US" sz="2800" b="1" dirty="0" smtClean="0"/>
              <a:t>, 01 hour </a:t>
            </a:r>
            <a:r>
              <a:rPr lang="en-US" sz="2800" b="1" dirty="0"/>
              <a:t>mean</a:t>
            </a:r>
          </a:p>
          <a:p>
            <a:pPr marL="571500" indent="-571500">
              <a:buAutoNum type="romanLcParenR" startAt="2"/>
            </a:pPr>
            <a:endParaRPr lang="en-US" sz="2000" dirty="0" smtClean="0"/>
          </a:p>
          <a:p>
            <a:r>
              <a:rPr lang="en-US" sz="2800" b="1" dirty="0" smtClean="0">
                <a:solidFill>
                  <a:schemeClr val="accent5"/>
                </a:solidFill>
              </a:rPr>
              <a:t>iv)</a:t>
            </a:r>
            <a:r>
              <a:rPr lang="en-US" sz="2800" dirty="0" smtClean="0">
                <a:solidFill>
                  <a:schemeClr val="accent5"/>
                </a:solidFill>
              </a:rPr>
              <a:t>   </a:t>
            </a:r>
            <a:r>
              <a:rPr lang="en-US" sz="2800" b="1" u="sng" dirty="0" err="1" smtClean="0">
                <a:solidFill>
                  <a:schemeClr val="accent5"/>
                </a:solidFill>
              </a:rPr>
              <a:t>Sulphur</a:t>
            </a:r>
            <a:r>
              <a:rPr lang="en-US" sz="2800" b="1" u="sng" dirty="0" smtClean="0">
                <a:solidFill>
                  <a:schemeClr val="accent5"/>
                </a:solidFill>
              </a:rPr>
              <a:t> </a:t>
            </a:r>
            <a:r>
              <a:rPr lang="en-US" sz="2800" b="1" u="sng" dirty="0">
                <a:solidFill>
                  <a:schemeClr val="accent5"/>
                </a:solidFill>
              </a:rPr>
              <a:t>Dioxide </a:t>
            </a:r>
            <a:r>
              <a:rPr lang="en-US" sz="2800" b="1" u="sng" dirty="0" smtClean="0">
                <a:solidFill>
                  <a:schemeClr val="accent5"/>
                </a:solidFill>
              </a:rPr>
              <a:t>(SO2</a:t>
            </a:r>
            <a:r>
              <a:rPr lang="en-US" sz="2800" b="1" u="sng" dirty="0">
                <a:solidFill>
                  <a:schemeClr val="accent5"/>
                </a:solidFill>
              </a:rPr>
              <a:t>) :</a:t>
            </a:r>
            <a:r>
              <a:rPr lang="en-US" sz="2800" dirty="0"/>
              <a:t>	</a:t>
            </a:r>
            <a:r>
              <a:rPr lang="en-US" sz="2800" b="1" dirty="0" smtClean="0"/>
              <a:t>20 </a:t>
            </a:r>
            <a:r>
              <a:rPr lang="en-US" sz="2800" b="1" dirty="0"/>
              <a:t>microgram / m</a:t>
            </a:r>
            <a:r>
              <a:rPr lang="en-US" sz="2000" b="1" dirty="0"/>
              <a:t>3</a:t>
            </a:r>
            <a:r>
              <a:rPr lang="en-US" sz="2800" b="1" dirty="0" smtClean="0"/>
              <a:t>, </a:t>
            </a:r>
            <a:r>
              <a:rPr lang="en-US" sz="2800" b="1" dirty="0"/>
              <a:t>24 hours</a:t>
            </a:r>
            <a:r>
              <a:rPr lang="en-US" sz="2800" b="1" dirty="0" smtClean="0"/>
              <a:t> </a:t>
            </a:r>
            <a:r>
              <a:rPr lang="en-US" sz="2800" b="1" dirty="0"/>
              <a:t>mean</a:t>
            </a:r>
          </a:p>
          <a:p>
            <a:pPr lvl="5"/>
            <a:r>
              <a:rPr lang="en-US" sz="2800" b="1" dirty="0"/>
              <a:t>			</a:t>
            </a:r>
            <a:r>
              <a:rPr lang="en-US" sz="2800" b="1" dirty="0" smtClean="0"/>
              <a:t>500 </a:t>
            </a:r>
            <a:r>
              <a:rPr lang="en-US" sz="2800" b="1" dirty="0"/>
              <a:t>microgram / m</a:t>
            </a:r>
            <a:r>
              <a:rPr lang="en-US" sz="2000" b="1" dirty="0"/>
              <a:t>3</a:t>
            </a:r>
            <a:r>
              <a:rPr lang="en-US" sz="2800" b="1" dirty="0" smtClean="0"/>
              <a:t>, 10 hours mean      </a:t>
            </a:r>
            <a:endParaRPr lang="en-US" sz="2800" b="1" dirty="0"/>
          </a:p>
        </p:txBody>
      </p:sp>
      <p:sp>
        <p:nvSpPr>
          <p:cNvPr id="4" name="Slide Number Placeholder 3"/>
          <p:cNvSpPr>
            <a:spLocks noGrp="1"/>
          </p:cNvSpPr>
          <p:nvPr>
            <p:ph type="sldNum" sz="quarter" idx="12"/>
          </p:nvPr>
        </p:nvSpPr>
        <p:spPr/>
        <p:txBody>
          <a:bodyPr/>
          <a:lstStyle/>
          <a:p>
            <a:fld id="{75E384CC-372F-47CF-B6B7-3A455399366B}" type="slidenum">
              <a:rPr lang="en-US" smtClean="0"/>
              <a:t>17</a:t>
            </a:fld>
            <a:endParaRPr lang="en-US"/>
          </a:p>
        </p:txBody>
      </p:sp>
    </p:spTree>
    <p:extLst>
      <p:ext uri="{BB962C8B-B14F-4D97-AF65-F5344CB8AC3E}">
        <p14:creationId xmlns:p14="http://schemas.microsoft.com/office/powerpoint/2010/main" val="523889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5" y="109182"/>
            <a:ext cx="6002215" cy="6748818"/>
          </a:xfrm>
          <a:prstGeom prst="rect">
            <a:avLst/>
          </a:prstGeom>
        </p:spPr>
      </p:pic>
      <p:sp>
        <p:nvSpPr>
          <p:cNvPr id="2" name="TextBox 1"/>
          <p:cNvSpPr txBox="1"/>
          <p:nvPr/>
        </p:nvSpPr>
        <p:spPr>
          <a:xfrm>
            <a:off x="-14066" y="25492"/>
            <a:ext cx="8607083" cy="523220"/>
          </a:xfrm>
          <a:prstGeom prst="rect">
            <a:avLst/>
          </a:prstGeom>
          <a:noFill/>
        </p:spPr>
        <p:txBody>
          <a:bodyPr wrap="square" rtlCol="0">
            <a:spAutoFit/>
          </a:bodyPr>
          <a:lstStyle/>
          <a:p>
            <a:r>
              <a:rPr lang="en-US" sz="2800" b="1" u="sng" dirty="0" smtClean="0">
                <a:solidFill>
                  <a:schemeClr val="accent5"/>
                </a:solidFill>
              </a:rPr>
              <a:t>WHO Ambient Air pollution in various cities of the world</a:t>
            </a:r>
            <a:endParaRPr lang="en-US" sz="2800" b="1" u="sng" dirty="0">
              <a:solidFill>
                <a:schemeClr val="accent5"/>
              </a:solidFill>
            </a:endParaRPr>
          </a:p>
        </p:txBody>
      </p:sp>
      <p:pic>
        <p:nvPicPr>
          <p:cNvPr id="5"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428679" y="548712"/>
            <a:ext cx="5308979" cy="6107373"/>
          </a:xfrm>
          <a:prstGeom prst="rect">
            <a:avLst/>
          </a:prstGeom>
        </p:spPr>
      </p:pic>
      <p:sp>
        <p:nvSpPr>
          <p:cNvPr id="3" name="Slide Number Placeholder 2"/>
          <p:cNvSpPr>
            <a:spLocks noGrp="1"/>
          </p:cNvSpPr>
          <p:nvPr>
            <p:ph type="sldNum" sz="quarter" idx="12"/>
          </p:nvPr>
        </p:nvSpPr>
        <p:spPr/>
        <p:txBody>
          <a:bodyPr/>
          <a:lstStyle/>
          <a:p>
            <a:fld id="{75E384CC-372F-47CF-B6B7-3A455399366B}" type="slidenum">
              <a:rPr lang="en-US" smtClean="0"/>
              <a:t>18</a:t>
            </a:fld>
            <a:endParaRPr lang="en-US"/>
          </a:p>
        </p:txBody>
      </p:sp>
    </p:spTree>
    <p:extLst>
      <p:ext uri="{BB962C8B-B14F-4D97-AF65-F5344CB8AC3E}">
        <p14:creationId xmlns:p14="http://schemas.microsoft.com/office/powerpoint/2010/main" val="1838072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8615" y="-46891"/>
            <a:ext cx="12074769" cy="1289538"/>
          </a:xfrm>
        </p:spPr>
        <p:txBody>
          <a:bodyPr>
            <a:normAutofit/>
          </a:bodyPr>
          <a:lstStyle/>
          <a:p>
            <a:r>
              <a:rPr lang="en-US" sz="2800" b="1" dirty="0" smtClean="0">
                <a:solidFill>
                  <a:srgbClr val="000099"/>
                </a:solidFill>
              </a:rPr>
              <a:t>Average PM 2.5 concentration in micro g/m3 as the estimation of population’s average exposure </a:t>
            </a:r>
            <a:r>
              <a:rPr lang="en-US" sz="2400" b="1" dirty="0">
                <a:solidFill>
                  <a:srgbClr val="000099"/>
                </a:solidFill>
              </a:rPr>
              <a:t> </a:t>
            </a:r>
            <a:r>
              <a:rPr lang="en-US" sz="2000" b="1" dirty="0" smtClean="0">
                <a:solidFill>
                  <a:srgbClr val="000099"/>
                </a:solidFill>
              </a:rPr>
              <a:t>(Source: US air quality index). Effect of air pollution on health.</a:t>
            </a:r>
            <a:endParaRPr lang="en-US" sz="2500" b="1" dirty="0">
              <a:solidFill>
                <a:srgbClr val="00009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4404855"/>
              </p:ext>
            </p:extLst>
          </p:nvPr>
        </p:nvGraphicFramePr>
        <p:xfrm>
          <a:off x="187567" y="1008180"/>
          <a:ext cx="11689242" cy="5059812"/>
        </p:xfrm>
        <a:graphic>
          <a:graphicData uri="http://schemas.openxmlformats.org/drawingml/2006/table">
            <a:tbl>
              <a:tblPr firstRow="1" bandRow="1">
                <a:tableStyleId>{5C22544A-7EE6-4342-B048-85BDC9FD1C3A}</a:tableStyleId>
              </a:tblPr>
              <a:tblGrid>
                <a:gridCol w="4835263"/>
                <a:gridCol w="6853979"/>
              </a:tblGrid>
              <a:tr h="497681">
                <a:tc>
                  <a:txBody>
                    <a:bodyPr/>
                    <a:lstStyle/>
                    <a:p>
                      <a:r>
                        <a:rPr lang="en-US" sz="2800" dirty="0" smtClean="0"/>
                        <a:t>Country</a:t>
                      </a:r>
                      <a:endParaRPr lang="en-US" sz="2800" dirty="0"/>
                    </a:p>
                  </a:txBody>
                  <a:tcPr/>
                </a:tc>
                <a:tc>
                  <a:txBody>
                    <a:bodyPr/>
                    <a:lstStyle/>
                    <a:p>
                      <a:r>
                        <a:rPr lang="en-US" sz="2800" dirty="0" smtClean="0"/>
                        <a:t>2018 air quality *</a:t>
                      </a:r>
                      <a:endParaRPr lang="en-US" sz="2800" dirty="0"/>
                    </a:p>
                  </a:txBody>
                  <a:tcPr/>
                </a:tc>
              </a:tr>
              <a:tr h="402273">
                <a:tc>
                  <a:txBody>
                    <a:bodyPr/>
                    <a:lstStyle/>
                    <a:p>
                      <a:r>
                        <a:rPr lang="en-US" sz="2000" b="1" dirty="0" smtClean="0"/>
                        <a:t>Bangladesh</a:t>
                      </a:r>
                      <a:endParaRPr lang="en-US" sz="2000" b="1" dirty="0"/>
                    </a:p>
                  </a:txBody>
                  <a:tcPr/>
                </a:tc>
                <a:tc>
                  <a:txBody>
                    <a:bodyPr/>
                    <a:lstStyle/>
                    <a:p>
                      <a:r>
                        <a:rPr lang="en-US" sz="2000" b="1" dirty="0" smtClean="0"/>
                        <a:t>Unhealthy 97.1</a:t>
                      </a:r>
                      <a:endParaRPr lang="en-US" sz="2000" b="1" dirty="0"/>
                    </a:p>
                  </a:txBody>
                  <a:tcPr/>
                </a:tc>
              </a:tr>
              <a:tr h="402273">
                <a:tc>
                  <a:txBody>
                    <a:bodyPr/>
                    <a:lstStyle/>
                    <a:p>
                      <a:r>
                        <a:rPr lang="en-US" sz="2000" b="1" dirty="0" smtClean="0"/>
                        <a:t>Pakistan</a:t>
                      </a:r>
                    </a:p>
                  </a:txBody>
                  <a:tcPr/>
                </a:tc>
                <a:tc>
                  <a:txBody>
                    <a:bodyPr/>
                    <a:lstStyle/>
                    <a:p>
                      <a:r>
                        <a:rPr lang="en-US" sz="2000" b="1" dirty="0" smtClean="0"/>
                        <a:t>Unhealthy 74.27</a:t>
                      </a:r>
                      <a:endParaRPr lang="en-US" sz="2000" b="1" dirty="0"/>
                    </a:p>
                  </a:txBody>
                  <a:tcPr/>
                </a:tc>
              </a:tr>
              <a:tr h="402273">
                <a:tc>
                  <a:txBody>
                    <a:bodyPr/>
                    <a:lstStyle/>
                    <a:p>
                      <a:r>
                        <a:rPr lang="en-US" sz="2000" b="1" dirty="0" smtClean="0"/>
                        <a:t>India</a:t>
                      </a:r>
                      <a:endParaRPr lang="en-US" sz="2000" b="1" dirty="0"/>
                    </a:p>
                  </a:txBody>
                  <a:tcPr/>
                </a:tc>
                <a:tc>
                  <a:txBody>
                    <a:bodyPr/>
                    <a:lstStyle/>
                    <a:p>
                      <a:r>
                        <a:rPr lang="en-US" sz="2000" b="1" dirty="0" smtClean="0"/>
                        <a:t>Unhealthy 72.54</a:t>
                      </a:r>
                      <a:endParaRPr lang="en-US" sz="2000" b="1" dirty="0"/>
                    </a:p>
                  </a:txBody>
                  <a:tcPr/>
                </a:tc>
              </a:tr>
              <a:tr h="402273">
                <a:tc>
                  <a:txBody>
                    <a:bodyPr/>
                    <a:lstStyle/>
                    <a:p>
                      <a:r>
                        <a:rPr lang="en-US" sz="2000" b="1" dirty="0" smtClean="0"/>
                        <a:t>Afghanistan</a:t>
                      </a:r>
                      <a:endParaRPr lang="en-US" sz="2000" b="1" dirty="0"/>
                    </a:p>
                  </a:txBody>
                  <a:tcPr/>
                </a:tc>
                <a:tc>
                  <a:txBody>
                    <a:bodyPr/>
                    <a:lstStyle/>
                    <a:p>
                      <a:r>
                        <a:rPr lang="en-US" sz="2000" b="1" dirty="0" smtClean="0"/>
                        <a:t>Unhealthy 61.8</a:t>
                      </a:r>
                      <a:endParaRPr lang="en-US" sz="2000" b="1" dirty="0"/>
                    </a:p>
                  </a:txBody>
                  <a:tcPr/>
                </a:tc>
              </a:tr>
              <a:tr h="402273">
                <a:tc>
                  <a:txBody>
                    <a:bodyPr/>
                    <a:lstStyle/>
                    <a:p>
                      <a:r>
                        <a:rPr lang="en-US" sz="2000" b="1" dirty="0" smtClean="0"/>
                        <a:t>Bahrain</a:t>
                      </a:r>
                      <a:endParaRPr lang="en-US" sz="2000" b="1" dirty="0"/>
                    </a:p>
                  </a:txBody>
                  <a:tcPr/>
                </a:tc>
                <a:tc>
                  <a:txBody>
                    <a:bodyPr/>
                    <a:lstStyle/>
                    <a:p>
                      <a:r>
                        <a:rPr lang="en-US" sz="2000" b="1" dirty="0" smtClean="0"/>
                        <a:t>Unhealthy 59.8</a:t>
                      </a:r>
                      <a:endParaRPr lang="en-US" sz="2000" b="1" dirty="0"/>
                    </a:p>
                  </a:txBody>
                  <a:tcPr/>
                </a:tc>
              </a:tr>
              <a:tr h="402273">
                <a:tc>
                  <a:txBody>
                    <a:bodyPr/>
                    <a:lstStyle/>
                    <a:p>
                      <a:r>
                        <a:rPr lang="en-US" sz="2000" b="1" dirty="0" err="1" smtClean="0"/>
                        <a:t>Mangolia</a:t>
                      </a:r>
                      <a:endParaRPr lang="en-US"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Unhealthy 58.5</a:t>
                      </a:r>
                    </a:p>
                  </a:txBody>
                  <a:tcPr/>
                </a:tc>
              </a:tr>
              <a:tr h="402273">
                <a:tc>
                  <a:txBody>
                    <a:bodyPr/>
                    <a:lstStyle/>
                    <a:p>
                      <a:r>
                        <a:rPr lang="en-US" sz="2000" b="1" dirty="0" smtClean="0"/>
                        <a:t>Kuwait</a:t>
                      </a:r>
                      <a:endParaRPr lang="en-US" sz="2000" b="1" dirty="0"/>
                    </a:p>
                  </a:txBody>
                  <a:tcPr/>
                </a:tc>
                <a:tc>
                  <a:txBody>
                    <a:bodyPr/>
                    <a:lstStyle/>
                    <a:p>
                      <a:r>
                        <a:rPr lang="en-US" sz="2000" b="1" dirty="0" smtClean="0"/>
                        <a:t>Unhealthy 56</a:t>
                      </a:r>
                      <a:endParaRPr lang="en-US" sz="2000" b="1" dirty="0"/>
                    </a:p>
                  </a:txBody>
                  <a:tcPr/>
                </a:tc>
              </a:tr>
              <a:tr h="402273">
                <a:tc>
                  <a:txBody>
                    <a:bodyPr/>
                    <a:lstStyle/>
                    <a:p>
                      <a:r>
                        <a:rPr lang="en-US" sz="2000" b="1" dirty="0" smtClean="0"/>
                        <a:t>Nepal</a:t>
                      </a:r>
                      <a:endParaRPr lang="en-US" sz="2000" b="1" dirty="0"/>
                    </a:p>
                  </a:txBody>
                  <a:tcPr/>
                </a:tc>
                <a:tc>
                  <a:txBody>
                    <a:bodyPr/>
                    <a:lstStyle/>
                    <a:p>
                      <a:r>
                        <a:rPr lang="en-US" sz="2000" b="1" dirty="0" smtClean="0"/>
                        <a:t>Unhealthy for sensitive groups 54.15</a:t>
                      </a:r>
                      <a:endParaRPr lang="en-US" sz="2000" b="1" dirty="0"/>
                    </a:p>
                  </a:txBody>
                  <a:tcPr/>
                </a:tc>
              </a:tr>
              <a:tr h="402273">
                <a:tc>
                  <a:txBody>
                    <a:bodyPr/>
                    <a:lstStyle/>
                    <a:p>
                      <a:r>
                        <a:rPr lang="en-US" sz="2000" b="1" dirty="0" smtClean="0"/>
                        <a:t>United Arab Emirates</a:t>
                      </a:r>
                      <a:endParaRPr lang="en-US" sz="2000" b="1" dirty="0"/>
                    </a:p>
                  </a:txBody>
                  <a:tcPr/>
                </a:tc>
                <a:tc>
                  <a:txBody>
                    <a:bodyPr/>
                    <a:lstStyle/>
                    <a:p>
                      <a:r>
                        <a:rPr lang="en-US" sz="2000" b="1" dirty="0" smtClean="0"/>
                        <a:t>Unhealthy for sensitive groups 49.93</a:t>
                      </a:r>
                      <a:endParaRPr lang="en-US" sz="2000" b="1" dirty="0"/>
                    </a:p>
                  </a:txBody>
                  <a:tcPr/>
                </a:tc>
              </a:tr>
              <a:tr h="402273">
                <a:tc>
                  <a:txBody>
                    <a:bodyPr/>
                    <a:lstStyle/>
                    <a:p>
                      <a:r>
                        <a:rPr lang="en-US" sz="2000" b="1" dirty="0" smtClean="0"/>
                        <a:t>Nigeria</a:t>
                      </a:r>
                      <a:endParaRPr lang="en-US" sz="2000" b="1" dirty="0"/>
                    </a:p>
                  </a:txBody>
                  <a:tcPr/>
                </a:tc>
                <a:tc>
                  <a:txBody>
                    <a:bodyPr/>
                    <a:lstStyle/>
                    <a:p>
                      <a:r>
                        <a:rPr lang="en-US" sz="2000" b="1" dirty="0" smtClean="0"/>
                        <a:t>Unhealthy for sensitive groups 44.84</a:t>
                      </a:r>
                      <a:endParaRPr lang="en-US" sz="2000" b="1" dirty="0"/>
                    </a:p>
                  </a:txBody>
                  <a:tcPr/>
                </a:tc>
              </a:tr>
              <a:tr h="518922">
                <a:tc>
                  <a:txBody>
                    <a:bodyPr/>
                    <a:lstStyle/>
                    <a:p>
                      <a:r>
                        <a:rPr lang="en-US" sz="2000" b="1" dirty="0" smtClean="0"/>
                        <a:t>Indonesia</a:t>
                      </a:r>
                      <a:endParaRPr lang="en-US" sz="2000" b="1" dirty="0"/>
                    </a:p>
                  </a:txBody>
                  <a:tcPr/>
                </a:tc>
                <a:tc>
                  <a:txBody>
                    <a:bodyPr/>
                    <a:lstStyle/>
                    <a:p>
                      <a:r>
                        <a:rPr lang="en-US" sz="2000" b="1" dirty="0" smtClean="0"/>
                        <a:t>Unhealthy for sensitive groups 42.01</a:t>
                      </a:r>
                      <a:endParaRPr lang="en-US" sz="2000" b="1" dirty="0"/>
                    </a:p>
                  </a:txBody>
                  <a:tcPr/>
                </a:tc>
              </a:tr>
            </a:tbl>
          </a:graphicData>
        </a:graphic>
      </p:graphicFrame>
      <p:sp>
        <p:nvSpPr>
          <p:cNvPr id="5" name="TextBox 4"/>
          <p:cNvSpPr txBox="1"/>
          <p:nvPr/>
        </p:nvSpPr>
        <p:spPr>
          <a:xfrm>
            <a:off x="128954" y="6135524"/>
            <a:ext cx="12063046" cy="677108"/>
          </a:xfrm>
          <a:prstGeom prst="rect">
            <a:avLst/>
          </a:prstGeom>
          <a:noFill/>
        </p:spPr>
        <p:txBody>
          <a:bodyPr wrap="square" rtlCol="0">
            <a:spAutoFit/>
          </a:bodyPr>
          <a:lstStyle/>
          <a:p>
            <a:r>
              <a:rPr lang="en-US" sz="1900" b="1" dirty="0" smtClean="0">
                <a:solidFill>
                  <a:srgbClr val="000099"/>
                </a:solidFill>
              </a:rPr>
              <a:t>As </a:t>
            </a:r>
            <a:r>
              <a:rPr lang="en-US" sz="1900" b="1" dirty="0">
                <a:solidFill>
                  <a:srgbClr val="000099"/>
                </a:solidFill>
              </a:rPr>
              <a:t>air quality declines the risk of stroke, heart diseases, lung cancer and chronic and acute respiratory diseases including Asthma increases</a:t>
            </a:r>
            <a:r>
              <a:rPr lang="en-US" sz="1900" b="1" dirty="0" smtClean="0">
                <a:solidFill>
                  <a:srgbClr val="000099"/>
                </a:solidFill>
              </a:rPr>
              <a:t>.</a:t>
            </a:r>
            <a:r>
              <a:rPr lang="en-GB" sz="1900" b="1" dirty="0" smtClean="0">
                <a:solidFill>
                  <a:srgbClr val="000099"/>
                </a:solidFill>
              </a:rPr>
              <a:t> WHO reports 07 Million deaths in every year from exposure to PM 2.5 </a:t>
            </a:r>
            <a:r>
              <a:rPr lang="en-GB" sz="1200" b="1" dirty="0" smtClean="0">
                <a:solidFill>
                  <a:srgbClr val="000099"/>
                </a:solidFill>
              </a:rPr>
              <a:t>CONCENTRATION.</a:t>
            </a:r>
            <a:endParaRPr lang="en-US" sz="1200" b="1" dirty="0">
              <a:solidFill>
                <a:srgbClr val="000099"/>
              </a:solidFill>
            </a:endParaRPr>
          </a:p>
        </p:txBody>
      </p:sp>
      <p:sp>
        <p:nvSpPr>
          <p:cNvPr id="3" name="Slide Number Placeholder 2"/>
          <p:cNvSpPr>
            <a:spLocks noGrp="1"/>
          </p:cNvSpPr>
          <p:nvPr>
            <p:ph type="sldNum" sz="quarter" idx="12"/>
          </p:nvPr>
        </p:nvSpPr>
        <p:spPr>
          <a:xfrm>
            <a:off x="9234060" y="6356350"/>
            <a:ext cx="2743200" cy="365125"/>
          </a:xfrm>
        </p:spPr>
        <p:txBody>
          <a:bodyPr/>
          <a:lstStyle/>
          <a:p>
            <a:fld id="{75E384CC-372F-47CF-B6B7-3A455399366B}" type="slidenum">
              <a:rPr lang="en-US" sz="1600" b="1" smtClean="0"/>
              <a:t>19</a:t>
            </a:fld>
            <a:endParaRPr lang="en-US" sz="1600" b="1" dirty="0"/>
          </a:p>
        </p:txBody>
      </p:sp>
    </p:spTree>
    <p:extLst>
      <p:ext uri="{BB962C8B-B14F-4D97-AF65-F5344CB8AC3E}">
        <p14:creationId xmlns:p14="http://schemas.microsoft.com/office/powerpoint/2010/main" val="1962557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70" y="166157"/>
            <a:ext cx="11216636" cy="559558"/>
          </a:xfrm>
        </p:spPr>
        <p:txBody>
          <a:bodyPr>
            <a:normAutofit fontScale="90000"/>
          </a:bodyPr>
          <a:lstStyle/>
          <a:p>
            <a:pPr algn="ctr"/>
            <a:r>
              <a:rPr lang="en-US" b="1" u="sng" dirty="0" smtClean="0">
                <a:solidFill>
                  <a:schemeClr val="accent5"/>
                </a:solidFill>
                <a:latin typeface="+mn-lt"/>
              </a:rPr>
              <a:t>CONTENTS</a:t>
            </a:r>
            <a:endParaRPr lang="en-US" b="1" u="sng" dirty="0">
              <a:solidFill>
                <a:schemeClr val="accent5"/>
              </a:solidFill>
              <a:latin typeface="+mn-lt"/>
            </a:endParaRPr>
          </a:p>
        </p:txBody>
      </p:sp>
      <p:sp>
        <p:nvSpPr>
          <p:cNvPr id="4" name="Rectangle 3"/>
          <p:cNvSpPr/>
          <p:nvPr/>
        </p:nvSpPr>
        <p:spPr>
          <a:xfrm>
            <a:off x="329370" y="972458"/>
            <a:ext cx="11422748" cy="5170646"/>
          </a:xfrm>
          <a:prstGeom prst="rect">
            <a:avLst/>
          </a:prstGeom>
        </p:spPr>
        <p:txBody>
          <a:bodyPr wrap="square">
            <a:spAutoFit/>
          </a:bodyPr>
          <a:lstStyle/>
          <a:p>
            <a:pPr marL="971550" lvl="1" indent="-514350">
              <a:lnSpc>
                <a:spcPct val="150000"/>
              </a:lnSpc>
              <a:buClr>
                <a:schemeClr val="tx1"/>
              </a:buClr>
              <a:buFont typeface="+mj-lt"/>
              <a:buAutoNum type="arabicPeriod"/>
            </a:pPr>
            <a:r>
              <a:rPr lang="en-US" sz="3600" b="1" dirty="0" smtClean="0"/>
              <a:t>Introduction</a:t>
            </a:r>
          </a:p>
          <a:p>
            <a:pPr marL="971550" lvl="1" indent="-514350">
              <a:lnSpc>
                <a:spcPct val="150000"/>
              </a:lnSpc>
              <a:buClr>
                <a:schemeClr val="tx1"/>
              </a:buClr>
              <a:buFont typeface="+mj-lt"/>
              <a:buAutoNum type="arabicPeriod"/>
            </a:pPr>
            <a:r>
              <a:rPr lang="en-US" sz="3600" b="1" dirty="0" smtClean="0"/>
              <a:t>Atmosphere and Environment</a:t>
            </a:r>
            <a:endParaRPr lang="en-US" sz="3600" b="1" dirty="0"/>
          </a:p>
          <a:p>
            <a:pPr marL="971550" lvl="1" indent="-514350">
              <a:lnSpc>
                <a:spcPct val="150000"/>
              </a:lnSpc>
              <a:buClr>
                <a:schemeClr val="tx1"/>
              </a:buClr>
              <a:buFont typeface="+mj-lt"/>
              <a:buAutoNum type="arabicPeriod"/>
            </a:pPr>
            <a:r>
              <a:rPr lang="en-US" sz="3600" b="1" dirty="0" smtClean="0"/>
              <a:t>Environmental Pollution, its causes and effects</a:t>
            </a:r>
          </a:p>
          <a:p>
            <a:pPr marL="971550" lvl="1" indent="-514350">
              <a:lnSpc>
                <a:spcPct val="150000"/>
              </a:lnSpc>
              <a:buClr>
                <a:schemeClr val="tx1"/>
              </a:buClr>
              <a:buFont typeface="+mj-lt"/>
              <a:buAutoNum type="arabicPeriod"/>
            </a:pPr>
            <a:r>
              <a:rPr lang="en-US" sz="3600" b="1" dirty="0" smtClean="0"/>
              <a:t>Prevention and Control</a:t>
            </a:r>
          </a:p>
          <a:p>
            <a:pPr marL="971550" lvl="1" indent="-514350">
              <a:lnSpc>
                <a:spcPct val="150000"/>
              </a:lnSpc>
              <a:buClr>
                <a:schemeClr val="tx1"/>
              </a:buClr>
              <a:buFont typeface="+mj-lt"/>
              <a:buAutoNum type="arabicPeriod"/>
            </a:pPr>
            <a:r>
              <a:rPr lang="en-US" sz="3600" b="1" dirty="0" smtClean="0"/>
              <a:t>Islamic Perspective to control</a:t>
            </a:r>
          </a:p>
          <a:p>
            <a:pPr marL="971550" lvl="1" indent="-514350">
              <a:lnSpc>
                <a:spcPct val="150000"/>
              </a:lnSpc>
              <a:buClr>
                <a:schemeClr val="tx1"/>
              </a:buClr>
              <a:buFont typeface="+mj-lt"/>
              <a:buAutoNum type="arabicPeriod"/>
            </a:pPr>
            <a:r>
              <a:rPr lang="en-US" sz="3600" b="1" dirty="0" smtClean="0"/>
              <a:t>Conclusion </a:t>
            </a:r>
            <a:r>
              <a:rPr lang="en-US" sz="4000" b="1" dirty="0"/>
              <a:t>   </a:t>
            </a:r>
          </a:p>
        </p:txBody>
      </p:sp>
      <p:sp>
        <p:nvSpPr>
          <p:cNvPr id="3" name="Slide Number Placeholder 2"/>
          <p:cNvSpPr>
            <a:spLocks noGrp="1"/>
          </p:cNvSpPr>
          <p:nvPr>
            <p:ph type="sldNum" sz="quarter" idx="12"/>
          </p:nvPr>
        </p:nvSpPr>
        <p:spPr/>
        <p:txBody>
          <a:bodyPr/>
          <a:lstStyle/>
          <a:p>
            <a:fld id="{75E384CC-372F-47CF-B6B7-3A455399366B}" type="slidenum">
              <a:rPr lang="en-US" smtClean="0"/>
              <a:t>2</a:t>
            </a:fld>
            <a:endParaRPr lang="en-US"/>
          </a:p>
        </p:txBody>
      </p:sp>
    </p:spTree>
    <p:extLst>
      <p:ext uri="{BB962C8B-B14F-4D97-AF65-F5344CB8AC3E}">
        <p14:creationId xmlns:p14="http://schemas.microsoft.com/office/powerpoint/2010/main" val="143805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44" y="631821"/>
            <a:ext cx="11945256" cy="6124754"/>
          </a:xfrm>
          <a:prstGeom prst="rect">
            <a:avLst/>
          </a:prstGeom>
          <a:noFill/>
        </p:spPr>
        <p:txBody>
          <a:bodyPr wrap="square" rtlCol="0">
            <a:spAutoFit/>
          </a:bodyPr>
          <a:lstStyle/>
          <a:p>
            <a:pPr marL="285750" indent="-285750">
              <a:buFont typeface="Wingdings" panose="05000000000000000000" pitchFamily="2" charset="2"/>
              <a:buChar char="§"/>
            </a:pPr>
            <a:endParaRPr lang="en-US" sz="2800" dirty="0"/>
          </a:p>
          <a:p>
            <a:r>
              <a:rPr lang="en-US" sz="3200" b="1" dirty="0" smtClean="0"/>
              <a:t>Since the industrial revolution, the effect of additions of green house gases to the atmosphere has been over 50 times more powerful than changes in the sun’s radiance. Global CO2 emission in 2018 reached a new record of 37.1 Billion Tons</a:t>
            </a:r>
            <a:r>
              <a:rPr lang="en-US" sz="3200" dirty="0" smtClean="0"/>
              <a:t>.</a:t>
            </a:r>
          </a:p>
          <a:p>
            <a:pPr marL="285750" indent="-285750">
              <a:buFont typeface="Wingdings" panose="05000000000000000000" pitchFamily="2" charset="2"/>
              <a:buChar char="§"/>
            </a:pPr>
            <a:endParaRPr lang="en-US" sz="1200" dirty="0"/>
          </a:p>
          <a:p>
            <a:r>
              <a:rPr lang="en-US" sz="3200" b="1" dirty="0" smtClean="0">
                <a:solidFill>
                  <a:srgbClr val="000099"/>
                </a:solidFill>
              </a:rPr>
              <a:t>Main GHG responsible for global warming and climate change are:</a:t>
            </a:r>
          </a:p>
          <a:p>
            <a:endParaRPr lang="en-US" sz="1400" b="1" dirty="0" smtClean="0">
              <a:solidFill>
                <a:srgbClr val="000099"/>
              </a:solidFill>
            </a:endParaRPr>
          </a:p>
          <a:p>
            <a:pPr marL="514350" indent="-514350">
              <a:buFont typeface="+mj-lt"/>
              <a:buAutoNum type="arabicPeriod"/>
            </a:pPr>
            <a:r>
              <a:rPr lang="en-US" sz="3600" b="1" u="sng" dirty="0" smtClean="0">
                <a:solidFill>
                  <a:srgbClr val="000099"/>
                </a:solidFill>
              </a:rPr>
              <a:t>CO2</a:t>
            </a:r>
            <a:r>
              <a:rPr lang="en-US" sz="3600" b="1" dirty="0" smtClean="0">
                <a:solidFill>
                  <a:srgbClr val="000099"/>
                </a:solidFill>
              </a:rPr>
              <a:t>: </a:t>
            </a:r>
            <a:endParaRPr lang="en-US" sz="3600" b="1" dirty="0">
              <a:solidFill>
                <a:srgbClr val="000099"/>
              </a:solidFill>
            </a:endParaRPr>
          </a:p>
          <a:p>
            <a:pPr marL="514350" indent="-514350">
              <a:buFont typeface="+mj-lt"/>
              <a:buAutoNum type="arabicPeriod"/>
            </a:pPr>
            <a:r>
              <a:rPr lang="en-US" sz="3600" b="1" u="sng" dirty="0" smtClean="0">
                <a:solidFill>
                  <a:srgbClr val="000099"/>
                </a:solidFill>
              </a:rPr>
              <a:t>Surface-level Ozone(O3):</a:t>
            </a:r>
            <a:endParaRPr lang="en-US" sz="3600" b="1" dirty="0" smtClean="0">
              <a:solidFill>
                <a:srgbClr val="000099"/>
              </a:solidFill>
            </a:endParaRPr>
          </a:p>
          <a:p>
            <a:pPr marL="514350" indent="-514350">
              <a:buFont typeface="+mj-lt"/>
              <a:buAutoNum type="arabicPeriod"/>
            </a:pPr>
            <a:r>
              <a:rPr lang="en-US" sz="3600" b="1" u="sng" dirty="0" smtClean="0">
                <a:solidFill>
                  <a:srgbClr val="000099"/>
                </a:solidFill>
              </a:rPr>
              <a:t>Water vapor:</a:t>
            </a:r>
          </a:p>
          <a:p>
            <a:pPr marL="514350" lvl="0" indent="-514350">
              <a:buFont typeface="+mj-lt"/>
              <a:buAutoNum type="arabicPeriod"/>
            </a:pPr>
            <a:r>
              <a:rPr lang="en-US" sz="4000" b="1" u="sng" dirty="0">
                <a:solidFill>
                  <a:srgbClr val="000099"/>
                </a:solidFill>
              </a:rPr>
              <a:t>Nitrous oxide:</a:t>
            </a:r>
            <a:r>
              <a:rPr lang="en-US" sz="3200" u="sng" dirty="0"/>
              <a:t> </a:t>
            </a:r>
          </a:p>
          <a:p>
            <a:pPr marL="514350" indent="-514350">
              <a:buFont typeface="+mj-lt"/>
              <a:buAutoNum type="arabicPeriod"/>
            </a:pPr>
            <a:endParaRPr lang="en-US" sz="3000" dirty="0" smtClean="0"/>
          </a:p>
        </p:txBody>
      </p:sp>
      <p:sp>
        <p:nvSpPr>
          <p:cNvPr id="2" name="TextBox 1"/>
          <p:cNvSpPr txBox="1"/>
          <p:nvPr/>
        </p:nvSpPr>
        <p:spPr>
          <a:xfrm>
            <a:off x="72572" y="4"/>
            <a:ext cx="12119427" cy="646331"/>
          </a:xfrm>
          <a:prstGeom prst="rect">
            <a:avLst/>
          </a:prstGeom>
          <a:noFill/>
        </p:spPr>
        <p:txBody>
          <a:bodyPr wrap="square" rtlCol="0">
            <a:spAutoFit/>
          </a:bodyPr>
          <a:lstStyle/>
          <a:p>
            <a:r>
              <a:rPr lang="en-US" sz="3200" b="1" u="sng" dirty="0" smtClean="0">
                <a:solidFill>
                  <a:schemeClr val="accent5"/>
                </a:solidFill>
              </a:rPr>
              <a:t>2. </a:t>
            </a:r>
            <a:r>
              <a:rPr lang="en-US" sz="3600" b="1" u="sng" dirty="0" smtClean="0">
                <a:solidFill>
                  <a:schemeClr val="accent5"/>
                </a:solidFill>
              </a:rPr>
              <a:t>Effect </a:t>
            </a:r>
            <a:r>
              <a:rPr lang="en-US" sz="3600" b="1" u="sng" dirty="0">
                <a:solidFill>
                  <a:schemeClr val="accent5"/>
                </a:solidFill>
              </a:rPr>
              <a:t>of Air pollution on </a:t>
            </a:r>
            <a:r>
              <a:rPr lang="en-US" sz="3600" b="1" u="sng" dirty="0" smtClean="0">
                <a:solidFill>
                  <a:schemeClr val="accent5"/>
                </a:solidFill>
              </a:rPr>
              <a:t>Global warming &amp; climate change:</a:t>
            </a:r>
            <a:endParaRPr lang="en-US" sz="3600" dirty="0">
              <a:solidFill>
                <a:schemeClr val="accent5"/>
              </a:solidFill>
            </a:endParaRPr>
          </a:p>
        </p:txBody>
      </p:sp>
      <p:sp>
        <p:nvSpPr>
          <p:cNvPr id="4" name="Slide Number Placeholder 3"/>
          <p:cNvSpPr>
            <a:spLocks noGrp="1"/>
          </p:cNvSpPr>
          <p:nvPr>
            <p:ph type="sldNum" sz="quarter" idx="12"/>
          </p:nvPr>
        </p:nvSpPr>
        <p:spPr/>
        <p:txBody>
          <a:bodyPr/>
          <a:lstStyle/>
          <a:p>
            <a:fld id="{75E384CC-372F-47CF-B6B7-3A455399366B}" type="slidenum">
              <a:rPr lang="en-US" sz="2000" b="1" smtClean="0"/>
              <a:t>20</a:t>
            </a:fld>
            <a:endParaRPr lang="en-US" sz="2000" b="1" dirty="0"/>
          </a:p>
        </p:txBody>
      </p:sp>
    </p:spTree>
    <p:extLst>
      <p:ext uri="{BB962C8B-B14F-4D97-AF65-F5344CB8AC3E}">
        <p14:creationId xmlns:p14="http://schemas.microsoft.com/office/powerpoint/2010/main" val="1847286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71" y="0"/>
            <a:ext cx="7141029" cy="6858000"/>
          </a:xfrm>
          <a:prstGeom prst="rect">
            <a:avLst/>
          </a:prstGeom>
        </p:spPr>
      </p:pic>
      <p:sp>
        <p:nvSpPr>
          <p:cNvPr id="3" name="TextBox 2"/>
          <p:cNvSpPr txBox="1"/>
          <p:nvPr/>
        </p:nvSpPr>
        <p:spPr>
          <a:xfrm>
            <a:off x="72573" y="1506193"/>
            <a:ext cx="5050971" cy="5139869"/>
          </a:xfrm>
          <a:prstGeom prst="rect">
            <a:avLst/>
          </a:prstGeom>
          <a:noFill/>
        </p:spPr>
        <p:txBody>
          <a:bodyPr wrap="square" rtlCol="0">
            <a:spAutoFit/>
          </a:bodyPr>
          <a:lstStyle/>
          <a:p>
            <a:pPr lvl="0"/>
            <a:endParaRPr lang="en-US" sz="1100" dirty="0">
              <a:solidFill>
                <a:prstClr val="black"/>
              </a:solidFill>
            </a:endParaRPr>
          </a:p>
          <a:p>
            <a:pPr lvl="0"/>
            <a:r>
              <a:rPr lang="en-US" sz="3600" dirty="0" smtClean="0">
                <a:solidFill>
                  <a:prstClr val="black"/>
                </a:solidFill>
              </a:rPr>
              <a:t>5. </a:t>
            </a:r>
            <a:r>
              <a:rPr lang="en-US" sz="3600" b="1" u="sng" dirty="0" smtClean="0">
                <a:solidFill>
                  <a:srgbClr val="000099"/>
                </a:solidFill>
              </a:rPr>
              <a:t>Methane</a:t>
            </a:r>
            <a:r>
              <a:rPr lang="en-US" sz="3600" b="1" dirty="0" smtClean="0">
                <a:solidFill>
                  <a:srgbClr val="000099"/>
                </a:solidFill>
              </a:rPr>
              <a:t> </a:t>
            </a:r>
            <a:r>
              <a:rPr lang="en-US" sz="3600" b="1" dirty="0">
                <a:solidFill>
                  <a:srgbClr val="000099"/>
                </a:solidFill>
              </a:rPr>
              <a:t>(CH4</a:t>
            </a:r>
            <a:r>
              <a:rPr lang="en-US" sz="3600" b="1" dirty="0" smtClean="0">
                <a:solidFill>
                  <a:srgbClr val="000099"/>
                </a:solidFill>
              </a:rPr>
              <a:t>):</a:t>
            </a:r>
          </a:p>
          <a:p>
            <a:pPr lvl="0"/>
            <a:endParaRPr lang="en-US" sz="1600" b="1" dirty="0" smtClean="0">
              <a:solidFill>
                <a:srgbClr val="000099"/>
              </a:solidFill>
            </a:endParaRPr>
          </a:p>
          <a:p>
            <a:pPr lvl="0"/>
            <a:r>
              <a:rPr lang="en-US" sz="2800" dirty="0" smtClean="0">
                <a:solidFill>
                  <a:prstClr val="black"/>
                </a:solidFill>
              </a:rPr>
              <a:t> </a:t>
            </a:r>
            <a:r>
              <a:rPr lang="en-US" sz="3200" b="1" dirty="0">
                <a:solidFill>
                  <a:prstClr val="black"/>
                </a:solidFill>
              </a:rPr>
              <a:t>About 60% </a:t>
            </a:r>
            <a:r>
              <a:rPr lang="en-US" sz="3200" b="1" dirty="0" smtClean="0">
                <a:solidFill>
                  <a:prstClr val="black"/>
                </a:solidFill>
              </a:rPr>
              <a:t>of Methane </a:t>
            </a:r>
            <a:r>
              <a:rPr lang="en-US" sz="3200" b="1" dirty="0">
                <a:solidFill>
                  <a:prstClr val="black"/>
                </a:solidFill>
              </a:rPr>
              <a:t>in the atmosphere is from human induced causes. There is not much part of CH4 in the atmosphere about 1800 ppb. About 200 times less concentration than CO2</a:t>
            </a:r>
            <a:r>
              <a:rPr lang="en-US" sz="3200" b="1" dirty="0" smtClean="0">
                <a:solidFill>
                  <a:prstClr val="black"/>
                </a:solidFill>
              </a:rPr>
              <a:t>.</a:t>
            </a:r>
            <a:endParaRPr lang="en-US" sz="3200" b="1" dirty="0">
              <a:solidFill>
                <a:prstClr val="black"/>
              </a:solidFill>
            </a:endParaRPr>
          </a:p>
        </p:txBody>
      </p:sp>
      <p:sp>
        <p:nvSpPr>
          <p:cNvPr id="4" name="TextBox 3"/>
          <p:cNvSpPr txBox="1"/>
          <p:nvPr/>
        </p:nvSpPr>
        <p:spPr>
          <a:xfrm>
            <a:off x="72573" y="67425"/>
            <a:ext cx="4978398" cy="1569660"/>
          </a:xfrm>
          <a:prstGeom prst="rect">
            <a:avLst/>
          </a:prstGeom>
          <a:noFill/>
        </p:spPr>
        <p:txBody>
          <a:bodyPr wrap="square" rtlCol="0">
            <a:spAutoFit/>
          </a:bodyPr>
          <a:lstStyle/>
          <a:p>
            <a:r>
              <a:rPr lang="en-US" sz="3200" b="1" u="sng" dirty="0" smtClean="0">
                <a:solidFill>
                  <a:schemeClr val="accent5"/>
                </a:solidFill>
              </a:rPr>
              <a:t>2. Effect </a:t>
            </a:r>
            <a:r>
              <a:rPr lang="en-US" sz="3200" b="1" u="sng" dirty="0">
                <a:solidFill>
                  <a:schemeClr val="accent5"/>
                </a:solidFill>
              </a:rPr>
              <a:t>of Air pollution on </a:t>
            </a:r>
            <a:r>
              <a:rPr lang="en-US" sz="3200" b="1" u="sng" dirty="0" smtClean="0">
                <a:solidFill>
                  <a:schemeClr val="accent5"/>
                </a:solidFill>
              </a:rPr>
              <a:t>Global warming &amp; climate change: </a:t>
            </a:r>
            <a:r>
              <a:rPr lang="en-US" sz="2000" b="1" u="sng" dirty="0" smtClean="0">
                <a:solidFill>
                  <a:schemeClr val="accent5"/>
                </a:solidFill>
              </a:rPr>
              <a:t>Cont..</a:t>
            </a:r>
            <a:endParaRPr lang="en-US" sz="2000" dirty="0">
              <a:solidFill>
                <a:schemeClr val="accent5"/>
              </a:solidFill>
            </a:endParaRPr>
          </a:p>
        </p:txBody>
      </p:sp>
      <p:sp>
        <p:nvSpPr>
          <p:cNvPr id="5" name="Slide Number Placeholder 4"/>
          <p:cNvSpPr>
            <a:spLocks noGrp="1"/>
          </p:cNvSpPr>
          <p:nvPr>
            <p:ph type="sldNum" sz="quarter" idx="12"/>
          </p:nvPr>
        </p:nvSpPr>
        <p:spPr/>
        <p:txBody>
          <a:bodyPr/>
          <a:lstStyle/>
          <a:p>
            <a:fld id="{75E384CC-372F-47CF-B6B7-3A455399366B}" type="slidenum">
              <a:rPr lang="en-US" smtClean="0"/>
              <a:t>21</a:t>
            </a:fld>
            <a:endParaRPr lang="en-US"/>
          </a:p>
        </p:txBody>
      </p:sp>
    </p:spTree>
    <p:extLst>
      <p:ext uri="{BB962C8B-B14F-4D97-AF65-F5344CB8AC3E}">
        <p14:creationId xmlns:p14="http://schemas.microsoft.com/office/powerpoint/2010/main" val="893820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4" y="0"/>
            <a:ext cx="11847286" cy="1325563"/>
          </a:xfrm>
        </p:spPr>
        <p:txBody>
          <a:bodyPr>
            <a:normAutofit/>
          </a:bodyPr>
          <a:lstStyle/>
          <a:p>
            <a:r>
              <a:rPr lang="en-US" sz="4200" b="1" u="sng" dirty="0" smtClean="0">
                <a:solidFill>
                  <a:schemeClr val="accent5"/>
                </a:solidFill>
              </a:rPr>
              <a:t>Top 6 countries contributing to global pollution (GHG)</a:t>
            </a:r>
            <a:endParaRPr lang="en-US" sz="4200" b="1" u="sng" dirty="0">
              <a:solidFill>
                <a:schemeClr val="accent5"/>
              </a:solidFill>
            </a:endParaRPr>
          </a:p>
        </p:txBody>
      </p:sp>
      <p:sp>
        <p:nvSpPr>
          <p:cNvPr id="3" name="Content Placeholder 2"/>
          <p:cNvSpPr>
            <a:spLocks noGrp="1"/>
          </p:cNvSpPr>
          <p:nvPr>
            <p:ph idx="1"/>
          </p:nvPr>
        </p:nvSpPr>
        <p:spPr>
          <a:xfrm>
            <a:off x="476692" y="1166407"/>
            <a:ext cx="11512107" cy="4830356"/>
          </a:xfrm>
        </p:spPr>
        <p:txBody>
          <a:bodyPr/>
          <a:lstStyle/>
          <a:p>
            <a:r>
              <a:rPr lang="en-US" dirty="0" smtClean="0"/>
              <a:t>Between 2010 to 2017 total global emission of CO2 has increased from 33.1 </a:t>
            </a:r>
            <a:r>
              <a:rPr lang="en-US" dirty="0"/>
              <a:t>G</a:t>
            </a:r>
            <a:r>
              <a:rPr lang="en-US" dirty="0" smtClean="0"/>
              <a:t>iga ton to 36.2 </a:t>
            </a:r>
            <a:r>
              <a:rPr lang="en-US" dirty="0"/>
              <a:t>G</a:t>
            </a:r>
            <a:r>
              <a:rPr lang="en-US" dirty="0" smtClean="0"/>
              <a:t>iga tons. </a:t>
            </a:r>
          </a:p>
          <a:p>
            <a:pPr marL="0" indent="0">
              <a:buNone/>
            </a:pPr>
            <a:r>
              <a:rPr lang="en-US" dirty="0" smtClean="0"/>
              <a:t>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11763495"/>
              </p:ext>
            </p:extLst>
          </p:nvPr>
        </p:nvGraphicFramePr>
        <p:xfrm>
          <a:off x="476691" y="2062714"/>
          <a:ext cx="11512107" cy="4496057"/>
        </p:xfrm>
        <a:graphic>
          <a:graphicData uri="http://schemas.openxmlformats.org/drawingml/2006/table">
            <a:tbl>
              <a:tblPr firstRow="1" bandRow="1">
                <a:tableStyleId>{5C22544A-7EE6-4342-B048-85BDC9FD1C3A}</a:tableStyleId>
              </a:tblPr>
              <a:tblGrid>
                <a:gridCol w="2521690"/>
                <a:gridCol w="3593805"/>
                <a:gridCol w="5396612"/>
              </a:tblGrid>
              <a:tr h="850607">
                <a:tc>
                  <a:txBody>
                    <a:bodyPr/>
                    <a:lstStyle/>
                    <a:p>
                      <a:pPr algn="ctr"/>
                      <a:r>
                        <a:rPr lang="en-US" sz="3200" b="1" dirty="0" smtClean="0"/>
                        <a:t>Country</a:t>
                      </a:r>
                      <a:endParaRPr lang="en-US" sz="3200" b="1" dirty="0"/>
                    </a:p>
                  </a:txBody>
                  <a:tcPr/>
                </a:tc>
                <a:tc>
                  <a:txBody>
                    <a:bodyPr/>
                    <a:lstStyle/>
                    <a:p>
                      <a:pPr algn="ctr"/>
                      <a:r>
                        <a:rPr lang="en-US" sz="3200" b="1" dirty="0" smtClean="0"/>
                        <a:t>% of contribution</a:t>
                      </a:r>
                      <a:endParaRPr lang="en-US" sz="3200" b="1" dirty="0"/>
                    </a:p>
                  </a:txBody>
                  <a:tcPr/>
                </a:tc>
                <a:tc>
                  <a:txBody>
                    <a:bodyPr/>
                    <a:lstStyle/>
                    <a:p>
                      <a:pPr algn="ctr"/>
                      <a:r>
                        <a:rPr lang="en-US" sz="3200" b="1" dirty="0" smtClean="0"/>
                        <a:t>Total global emission of CO2</a:t>
                      </a:r>
                      <a:endParaRPr lang="en-US" sz="3200" b="1" dirty="0"/>
                    </a:p>
                  </a:txBody>
                  <a:tcPr/>
                </a:tc>
              </a:tr>
              <a:tr h="607575">
                <a:tc>
                  <a:txBody>
                    <a:bodyPr/>
                    <a:lstStyle/>
                    <a:p>
                      <a:pPr algn="ctr"/>
                      <a:r>
                        <a:rPr lang="en-US" sz="3200" b="1" dirty="0" smtClean="0"/>
                        <a:t>CHINA</a:t>
                      </a:r>
                      <a:endParaRPr lang="en-US" sz="3200" b="1" dirty="0"/>
                    </a:p>
                  </a:txBody>
                  <a:tcPr/>
                </a:tc>
                <a:tc>
                  <a:txBody>
                    <a:bodyPr/>
                    <a:lstStyle/>
                    <a:p>
                      <a:pPr algn="ctr"/>
                      <a:r>
                        <a:rPr lang="en-US" sz="3200" b="1" dirty="0" smtClean="0"/>
                        <a:t>30%</a:t>
                      </a:r>
                      <a:endParaRPr lang="en-US" sz="3200" b="1" dirty="0"/>
                    </a:p>
                  </a:txBody>
                  <a:tcPr/>
                </a:tc>
                <a:tc>
                  <a:txBody>
                    <a:bodyPr/>
                    <a:lstStyle/>
                    <a:p>
                      <a:pPr algn="ctr"/>
                      <a:r>
                        <a:rPr lang="en-US" sz="3200" b="1" dirty="0" smtClean="0"/>
                        <a:t>9.04 Billion</a:t>
                      </a:r>
                      <a:r>
                        <a:rPr lang="en-US" sz="3200" b="1" baseline="0" dirty="0" smtClean="0"/>
                        <a:t> Tons</a:t>
                      </a:r>
                      <a:endParaRPr lang="en-US" sz="3200" b="1" dirty="0"/>
                    </a:p>
                  </a:txBody>
                  <a:tcPr/>
                </a:tc>
              </a:tr>
              <a:tr h="607575">
                <a:tc>
                  <a:txBody>
                    <a:bodyPr/>
                    <a:lstStyle/>
                    <a:p>
                      <a:pPr algn="ctr"/>
                      <a:r>
                        <a:rPr lang="en-US" sz="3200" b="1" dirty="0" smtClean="0"/>
                        <a:t>USA</a:t>
                      </a:r>
                      <a:endParaRPr lang="en-US" sz="3200" b="1" dirty="0"/>
                    </a:p>
                  </a:txBody>
                  <a:tcPr/>
                </a:tc>
                <a:tc>
                  <a:txBody>
                    <a:bodyPr/>
                    <a:lstStyle/>
                    <a:p>
                      <a:pPr algn="ctr"/>
                      <a:r>
                        <a:rPr lang="en-US" sz="3200" b="1" dirty="0" smtClean="0"/>
                        <a:t>15%</a:t>
                      </a:r>
                      <a:endParaRPr lang="en-US" sz="3200" b="1" dirty="0"/>
                    </a:p>
                  </a:txBody>
                  <a:tcPr/>
                </a:tc>
                <a:tc>
                  <a:txBody>
                    <a:bodyPr/>
                    <a:lstStyle/>
                    <a:p>
                      <a:pPr algn="ctr"/>
                      <a:r>
                        <a:rPr lang="en-US" sz="3200" b="1" dirty="0" smtClean="0"/>
                        <a:t>5.00</a:t>
                      </a:r>
                      <a:r>
                        <a:rPr lang="en-US" sz="3200" b="1" baseline="0" dirty="0" smtClean="0"/>
                        <a:t> Billion Tons</a:t>
                      </a:r>
                      <a:endParaRPr lang="en-US" sz="3200" b="1" dirty="0"/>
                    </a:p>
                  </a:txBody>
                  <a:tcPr/>
                </a:tc>
              </a:tr>
              <a:tr h="607575">
                <a:tc>
                  <a:txBody>
                    <a:bodyPr/>
                    <a:lstStyle/>
                    <a:p>
                      <a:pPr algn="ctr"/>
                      <a:r>
                        <a:rPr lang="en-US" sz="3200" b="1" dirty="0" smtClean="0"/>
                        <a:t>INDIA</a:t>
                      </a:r>
                      <a:endParaRPr lang="en-US" sz="3200" b="1" dirty="0"/>
                    </a:p>
                  </a:txBody>
                  <a:tcPr/>
                </a:tc>
                <a:tc>
                  <a:txBody>
                    <a:bodyPr/>
                    <a:lstStyle/>
                    <a:p>
                      <a:pPr algn="ctr"/>
                      <a:r>
                        <a:rPr lang="en-US" sz="3200" b="1" dirty="0" smtClean="0"/>
                        <a:t>07% </a:t>
                      </a:r>
                      <a:endParaRPr lang="en-US" sz="3200" b="1" dirty="0"/>
                    </a:p>
                  </a:txBody>
                  <a:tcPr/>
                </a:tc>
                <a:tc>
                  <a:txBody>
                    <a:bodyPr/>
                    <a:lstStyle/>
                    <a:p>
                      <a:pPr algn="ctr"/>
                      <a:r>
                        <a:rPr lang="en-US" sz="3200" b="1" dirty="0" smtClean="0"/>
                        <a:t>2.07 Billion</a:t>
                      </a:r>
                      <a:r>
                        <a:rPr lang="en-US" sz="3200" b="1" baseline="0" dirty="0" smtClean="0"/>
                        <a:t> Tons</a:t>
                      </a:r>
                      <a:endParaRPr lang="en-US" sz="3200" b="1" dirty="0"/>
                    </a:p>
                  </a:txBody>
                  <a:tcPr/>
                </a:tc>
              </a:tr>
              <a:tr h="607575">
                <a:tc>
                  <a:txBody>
                    <a:bodyPr/>
                    <a:lstStyle/>
                    <a:p>
                      <a:pPr algn="ctr"/>
                      <a:r>
                        <a:rPr lang="en-US" sz="3200" b="1" dirty="0" smtClean="0"/>
                        <a:t>RUSSIA</a:t>
                      </a:r>
                      <a:endParaRPr lang="en-US" sz="3200" b="1" dirty="0"/>
                    </a:p>
                  </a:txBody>
                  <a:tcPr/>
                </a:tc>
                <a:tc>
                  <a:txBody>
                    <a:bodyPr/>
                    <a:lstStyle/>
                    <a:p>
                      <a:pPr algn="ctr"/>
                      <a:r>
                        <a:rPr lang="en-US" sz="3200" b="1" dirty="0" smtClean="0"/>
                        <a:t>05%</a:t>
                      </a:r>
                      <a:endParaRPr lang="en-US" sz="3200" b="1" dirty="0"/>
                    </a:p>
                  </a:txBody>
                  <a:tcPr/>
                </a:tc>
                <a:tc>
                  <a:txBody>
                    <a:bodyPr/>
                    <a:lstStyle/>
                    <a:p>
                      <a:pPr algn="ctr"/>
                      <a:r>
                        <a:rPr lang="en-US" sz="3200" b="1" baseline="0" dirty="0" smtClean="0"/>
                        <a:t>1.47 Billion Tons</a:t>
                      </a:r>
                      <a:endParaRPr lang="en-US" sz="3200" b="1" dirty="0"/>
                    </a:p>
                  </a:txBody>
                  <a:tcPr/>
                </a:tc>
              </a:tr>
              <a:tr h="607575">
                <a:tc>
                  <a:txBody>
                    <a:bodyPr/>
                    <a:lstStyle/>
                    <a:p>
                      <a:pPr algn="ctr"/>
                      <a:r>
                        <a:rPr lang="en-US" sz="3200" b="1" dirty="0" smtClean="0"/>
                        <a:t>JAPAN</a:t>
                      </a:r>
                      <a:endParaRPr lang="en-US" sz="3200" b="1" dirty="0"/>
                    </a:p>
                  </a:txBody>
                  <a:tcPr/>
                </a:tc>
                <a:tc>
                  <a:txBody>
                    <a:bodyPr/>
                    <a:lstStyle/>
                    <a:p>
                      <a:pPr algn="ctr"/>
                      <a:r>
                        <a:rPr lang="en-US" sz="3200" b="1" dirty="0" smtClean="0"/>
                        <a:t>04%</a:t>
                      </a:r>
                      <a:endParaRPr lang="en-US" sz="3200" b="1" dirty="0"/>
                    </a:p>
                  </a:txBody>
                  <a:tcPr/>
                </a:tc>
                <a:tc>
                  <a:txBody>
                    <a:bodyPr/>
                    <a:lstStyle/>
                    <a:p>
                      <a:pPr algn="ctr"/>
                      <a:r>
                        <a:rPr lang="en-US" sz="3200" b="1" dirty="0" smtClean="0"/>
                        <a:t>1.14 Billion</a:t>
                      </a:r>
                      <a:r>
                        <a:rPr lang="en-US" sz="3200" b="1" baseline="0" dirty="0" smtClean="0"/>
                        <a:t> Tons</a:t>
                      </a:r>
                      <a:endParaRPr lang="en-US" sz="3200" b="1" dirty="0"/>
                    </a:p>
                  </a:txBody>
                  <a:tcPr/>
                </a:tc>
              </a:tr>
              <a:tr h="607575">
                <a:tc>
                  <a:txBody>
                    <a:bodyPr/>
                    <a:lstStyle/>
                    <a:p>
                      <a:pPr algn="ctr"/>
                      <a:r>
                        <a:rPr lang="en-US" sz="3200" b="1" dirty="0" smtClean="0"/>
                        <a:t>GERMANY</a:t>
                      </a:r>
                      <a:endParaRPr lang="en-US" sz="3200" b="1" dirty="0"/>
                    </a:p>
                  </a:txBody>
                  <a:tcPr/>
                </a:tc>
                <a:tc>
                  <a:txBody>
                    <a:bodyPr/>
                    <a:lstStyle/>
                    <a:p>
                      <a:pPr algn="ctr"/>
                      <a:r>
                        <a:rPr lang="en-US" sz="3200" b="1" dirty="0" smtClean="0"/>
                        <a:t>2.56%</a:t>
                      </a:r>
                      <a:endParaRPr lang="en-US" sz="3200" b="1" dirty="0"/>
                    </a:p>
                  </a:txBody>
                  <a:tcPr/>
                </a:tc>
                <a:tc>
                  <a:txBody>
                    <a:bodyPr/>
                    <a:lstStyle/>
                    <a:p>
                      <a:pPr algn="ctr"/>
                      <a:r>
                        <a:rPr lang="en-US" sz="3200" b="1" dirty="0" smtClean="0"/>
                        <a:t>729.7</a:t>
                      </a:r>
                      <a:r>
                        <a:rPr lang="en-US" sz="3200" b="1" baseline="0" dirty="0" smtClean="0"/>
                        <a:t> Million Tons</a:t>
                      </a:r>
                      <a:endParaRPr lang="en-US" sz="3200" b="1" dirty="0"/>
                    </a:p>
                  </a:txBody>
                  <a:tcPr/>
                </a:tc>
              </a:tr>
            </a:tbl>
          </a:graphicData>
        </a:graphic>
      </p:graphicFrame>
      <p:sp>
        <p:nvSpPr>
          <p:cNvPr id="5" name="Slide Number Placeholder 4"/>
          <p:cNvSpPr>
            <a:spLocks noGrp="1"/>
          </p:cNvSpPr>
          <p:nvPr>
            <p:ph type="sldNum" sz="quarter" idx="12"/>
          </p:nvPr>
        </p:nvSpPr>
        <p:spPr/>
        <p:txBody>
          <a:bodyPr/>
          <a:lstStyle/>
          <a:p>
            <a:fld id="{75E384CC-372F-47CF-B6B7-3A455399366B}" type="slidenum">
              <a:rPr lang="en-US" smtClean="0"/>
              <a:t>22</a:t>
            </a:fld>
            <a:endParaRPr lang="en-US"/>
          </a:p>
        </p:txBody>
      </p:sp>
    </p:spTree>
    <p:extLst>
      <p:ext uri="{BB962C8B-B14F-4D97-AF65-F5344CB8AC3E}">
        <p14:creationId xmlns:p14="http://schemas.microsoft.com/office/powerpoint/2010/main" val="2113952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2" y="-2191"/>
            <a:ext cx="5654962" cy="6432530"/>
          </a:xfrm>
          <a:prstGeom prst="rect">
            <a:avLst/>
          </a:prstGeom>
          <a:noFill/>
        </p:spPr>
        <p:txBody>
          <a:bodyPr wrap="square" rtlCol="0">
            <a:spAutoFit/>
          </a:bodyPr>
          <a:lstStyle/>
          <a:p>
            <a:r>
              <a:rPr lang="en-US" sz="3600" b="1" u="sng" dirty="0" smtClean="0">
                <a:solidFill>
                  <a:schemeClr val="accent5"/>
                </a:solidFill>
              </a:rPr>
              <a:t>Green House Effect on Earth</a:t>
            </a:r>
          </a:p>
          <a:p>
            <a:endParaRPr lang="en-US" sz="2000" b="1" u="sng" dirty="0" smtClean="0">
              <a:solidFill>
                <a:schemeClr val="accent5"/>
              </a:solidFill>
            </a:endParaRPr>
          </a:p>
          <a:p>
            <a:r>
              <a:rPr lang="en-US" sz="3400" b="1" dirty="0" smtClean="0"/>
              <a:t>Global warming: Earth constantly receives energy from the sun &amp;radiates back</a:t>
            </a:r>
          </a:p>
          <a:p>
            <a:r>
              <a:rPr lang="en-US" sz="3400" b="1" dirty="0"/>
              <a:t> </a:t>
            </a:r>
            <a:r>
              <a:rPr lang="en-US" sz="3400" b="1" dirty="0" smtClean="0"/>
              <a:t>into space.</a:t>
            </a:r>
          </a:p>
          <a:p>
            <a:pPr marL="571500" indent="-571500">
              <a:buFont typeface="Arial" panose="020B0604020202020204" pitchFamily="34" charset="0"/>
              <a:buChar char="•"/>
            </a:pPr>
            <a:r>
              <a:rPr lang="en-US" sz="3400" b="1" dirty="0" smtClean="0"/>
              <a:t>Intergovernmental panel on climate change (IPCC) reported in 2018 an average temperature increase of b/w 0.8-1.2 </a:t>
            </a:r>
            <a:r>
              <a:rPr lang="en-US" sz="3400" b="1" dirty="0" smtClean="0">
                <a:sym typeface="Symbol" panose="05050102010706020507" pitchFamily="18" charset="2"/>
              </a:rPr>
              <a:t>C since preindustrial time.</a:t>
            </a:r>
            <a:endParaRPr lang="en-US" sz="3400"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189" y="-2191"/>
            <a:ext cx="6187552" cy="6683546"/>
          </a:xfrm>
          <a:prstGeom prst="rect">
            <a:avLst/>
          </a:prstGeom>
        </p:spPr>
      </p:pic>
      <p:sp>
        <p:nvSpPr>
          <p:cNvPr id="3" name="Slide Number Placeholder 2"/>
          <p:cNvSpPr>
            <a:spLocks noGrp="1"/>
          </p:cNvSpPr>
          <p:nvPr>
            <p:ph type="sldNum" sz="quarter" idx="12"/>
          </p:nvPr>
        </p:nvSpPr>
        <p:spPr>
          <a:xfrm>
            <a:off x="1690254" y="6319821"/>
            <a:ext cx="2743200" cy="365125"/>
          </a:xfrm>
        </p:spPr>
        <p:txBody>
          <a:bodyPr/>
          <a:lstStyle/>
          <a:p>
            <a:fld id="{75E384CC-372F-47CF-B6B7-3A455399366B}" type="slidenum">
              <a:rPr lang="en-US" sz="1800" b="1" smtClean="0"/>
              <a:t>23</a:t>
            </a:fld>
            <a:endParaRPr lang="en-US" sz="1800" b="1" dirty="0"/>
          </a:p>
        </p:txBody>
      </p:sp>
    </p:spTree>
    <p:extLst>
      <p:ext uri="{BB962C8B-B14F-4D97-AF65-F5344CB8AC3E}">
        <p14:creationId xmlns:p14="http://schemas.microsoft.com/office/powerpoint/2010/main" val="965512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7617"/>
            <a:ext cx="12090400" cy="5355312"/>
          </a:xfrm>
          <a:prstGeom prst="rect">
            <a:avLst/>
          </a:prstGeom>
          <a:noFill/>
        </p:spPr>
        <p:txBody>
          <a:bodyPr wrap="square" rtlCol="0">
            <a:spAutoFit/>
          </a:bodyPr>
          <a:lstStyle/>
          <a:p>
            <a:r>
              <a:rPr lang="en-US" sz="4800" u="sng" dirty="0" smtClean="0">
                <a:solidFill>
                  <a:schemeClr val="accent5"/>
                </a:solidFill>
              </a:rPr>
              <a:t>Green House Effect on Earth </a:t>
            </a:r>
            <a:r>
              <a:rPr lang="en-US" sz="3200" dirty="0" err="1" smtClean="0">
                <a:solidFill>
                  <a:schemeClr val="accent5"/>
                </a:solidFill>
              </a:rPr>
              <a:t>Cont</a:t>
            </a:r>
            <a:r>
              <a:rPr lang="en-US" sz="3200" dirty="0" smtClean="0">
                <a:solidFill>
                  <a:schemeClr val="accent5"/>
                </a:solidFill>
              </a:rPr>
              <a:t>…</a:t>
            </a:r>
          </a:p>
          <a:p>
            <a:endParaRPr lang="en-US" u="sng" dirty="0" smtClean="0">
              <a:solidFill>
                <a:schemeClr val="accent5"/>
              </a:solidFill>
            </a:endParaRPr>
          </a:p>
          <a:p>
            <a:pPr marL="457200" indent="-457200">
              <a:buFont typeface="Arial" panose="020B0604020202020204" pitchFamily="34" charset="0"/>
              <a:buChar char="•"/>
            </a:pPr>
            <a:r>
              <a:rPr lang="en-US" sz="3500" b="1" dirty="0" smtClean="0"/>
              <a:t>IPCC noted that should CO2 emissions continue at the present rate, the increase in average near surface air temperature could reach 1.5 </a:t>
            </a:r>
            <a:r>
              <a:rPr lang="en-US" sz="3500" b="1" dirty="0" smtClean="0">
                <a:sym typeface="Symbol" panose="05050102010706020507" pitchFamily="18" charset="2"/>
              </a:rPr>
              <a:t> </a:t>
            </a:r>
            <a:r>
              <a:rPr lang="en-US" sz="3500" b="1" dirty="0" smtClean="0"/>
              <a:t>C sometimes b/w 2030-2050.</a:t>
            </a:r>
          </a:p>
          <a:p>
            <a:pPr marL="457200" indent="-457200">
              <a:buFont typeface="Arial" panose="020B0604020202020204" pitchFamily="34" charset="0"/>
              <a:buChar char="•"/>
            </a:pPr>
            <a:endParaRPr lang="en-US" b="1" dirty="0" smtClean="0"/>
          </a:p>
          <a:p>
            <a:pPr marL="457200" indent="-457200">
              <a:buFont typeface="Arial" panose="020B0604020202020204" pitchFamily="34" charset="0"/>
              <a:buChar char="•"/>
            </a:pPr>
            <a:r>
              <a:rPr lang="en-US" sz="3500" b="1" dirty="0" smtClean="0"/>
              <a:t> Melting of mountain glaciers and sea ice sheets is predicted </a:t>
            </a:r>
            <a:r>
              <a:rPr lang="en-US" sz="3200" b="1" dirty="0" smtClean="0"/>
              <a:t>to lead an increase in global sea level of 45 cm – 82 cm by 2100.</a:t>
            </a:r>
          </a:p>
          <a:p>
            <a:pPr marL="457200" indent="-457200">
              <a:buFont typeface="Arial" panose="020B0604020202020204" pitchFamily="34" charset="0"/>
              <a:buChar char="•"/>
            </a:pPr>
            <a:endParaRPr lang="en-US" b="1" dirty="0" smtClean="0"/>
          </a:p>
          <a:p>
            <a:pPr marL="457200" indent="-457200">
              <a:buFont typeface="Arial" panose="020B0604020202020204" pitchFamily="34" charset="0"/>
              <a:buChar char="•"/>
            </a:pPr>
            <a:r>
              <a:rPr lang="en-US" sz="3400" b="1" dirty="0" smtClean="0"/>
              <a:t>Ocean acidification: Due to increased concentration of CO2 in air, </a:t>
            </a:r>
            <a:r>
              <a:rPr lang="en-US" sz="3300" b="1" dirty="0" smtClean="0"/>
              <a:t>the ocean has become 30% more acidic over the last 150 yrs.</a:t>
            </a:r>
          </a:p>
        </p:txBody>
      </p:sp>
      <p:sp>
        <p:nvSpPr>
          <p:cNvPr id="3" name="Slide Number Placeholder 2"/>
          <p:cNvSpPr>
            <a:spLocks noGrp="1"/>
          </p:cNvSpPr>
          <p:nvPr>
            <p:ph type="sldNum" sz="quarter" idx="12"/>
          </p:nvPr>
        </p:nvSpPr>
        <p:spPr/>
        <p:txBody>
          <a:bodyPr/>
          <a:lstStyle/>
          <a:p>
            <a:fld id="{75E384CC-372F-47CF-B6B7-3A455399366B}" type="slidenum">
              <a:rPr lang="en-US" sz="1600" b="1" smtClean="0"/>
              <a:t>24</a:t>
            </a:fld>
            <a:endParaRPr lang="en-US" sz="1600" b="1" dirty="0"/>
          </a:p>
        </p:txBody>
      </p:sp>
    </p:spTree>
    <p:extLst>
      <p:ext uri="{BB962C8B-B14F-4D97-AF65-F5344CB8AC3E}">
        <p14:creationId xmlns:p14="http://schemas.microsoft.com/office/powerpoint/2010/main" val="2340883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29" y="280555"/>
            <a:ext cx="7493988" cy="6093976"/>
          </a:xfrm>
          <a:prstGeom prst="rect">
            <a:avLst/>
          </a:prstGeom>
          <a:noFill/>
        </p:spPr>
        <p:txBody>
          <a:bodyPr wrap="square" rtlCol="0">
            <a:spAutoFit/>
          </a:bodyPr>
          <a:lstStyle/>
          <a:p>
            <a:r>
              <a:rPr lang="en-US" sz="3600" b="1" u="sng" dirty="0" smtClean="0">
                <a:solidFill>
                  <a:schemeClr val="accent5"/>
                </a:solidFill>
              </a:rPr>
              <a:t>Green House Effect on Earth</a:t>
            </a:r>
            <a:r>
              <a:rPr lang="en-US" sz="3600" dirty="0" smtClean="0">
                <a:solidFill>
                  <a:schemeClr val="accent5"/>
                </a:solidFill>
              </a:rPr>
              <a:t> </a:t>
            </a:r>
            <a:r>
              <a:rPr lang="en-US" sz="2400" dirty="0" err="1" smtClean="0">
                <a:solidFill>
                  <a:schemeClr val="accent5"/>
                </a:solidFill>
              </a:rPr>
              <a:t>Cont</a:t>
            </a:r>
            <a:r>
              <a:rPr lang="en-US" sz="2400" dirty="0" smtClean="0">
                <a:solidFill>
                  <a:schemeClr val="accent5"/>
                </a:solidFill>
              </a:rPr>
              <a:t>…</a:t>
            </a:r>
            <a:endParaRPr lang="en-US" sz="2800" dirty="0" smtClean="0">
              <a:solidFill>
                <a:schemeClr val="accent5"/>
              </a:solidFill>
            </a:endParaRPr>
          </a:p>
          <a:p>
            <a:pPr algn="ctr"/>
            <a:endParaRPr lang="en-US" sz="2000" u="sng" dirty="0" smtClean="0"/>
          </a:p>
          <a:p>
            <a:pPr marL="457200" indent="-457200">
              <a:buFont typeface="Arial" panose="020B0604020202020204" pitchFamily="34" charset="0"/>
              <a:buChar char="•"/>
            </a:pPr>
            <a:r>
              <a:rPr lang="en-US" sz="3200" b="1" dirty="0" smtClean="0">
                <a:solidFill>
                  <a:srgbClr val="000099"/>
                </a:solidFill>
              </a:rPr>
              <a:t>Effect of global warming reached Green Land</a:t>
            </a:r>
            <a:r>
              <a:rPr lang="en-US" sz="3100" b="1" dirty="0" smtClean="0">
                <a:solidFill>
                  <a:srgbClr val="000099"/>
                </a:solidFill>
              </a:rPr>
              <a:t>. In July 2019, 197 billion tons ice melted in Arctic ice sheet &amp; added to Pacific ocean.</a:t>
            </a:r>
            <a:endParaRPr lang="en-US" sz="1100" b="1" dirty="0" smtClean="0">
              <a:solidFill>
                <a:srgbClr val="000099"/>
              </a:solidFill>
            </a:endParaRPr>
          </a:p>
          <a:p>
            <a:pPr marL="457200" indent="-457200">
              <a:buFont typeface="Arial" panose="020B0604020202020204" pitchFamily="34" charset="0"/>
              <a:buChar char="•"/>
            </a:pPr>
            <a:r>
              <a:rPr lang="en-US" sz="3600" b="1" dirty="0" smtClean="0">
                <a:solidFill>
                  <a:srgbClr val="000099"/>
                </a:solidFill>
              </a:rPr>
              <a:t>In south Hemisphere Antarctica ice cap has a world’s most amazing &amp; famous ice berg, its volume is 78290 cubic km.</a:t>
            </a:r>
          </a:p>
          <a:p>
            <a:pPr marL="457200" indent="-457200">
              <a:buFont typeface="Arial" panose="020B0604020202020204" pitchFamily="34" charset="0"/>
              <a:buChar char="•"/>
            </a:pPr>
            <a:r>
              <a:rPr lang="en-US" sz="3200" b="1" dirty="0" smtClean="0">
                <a:solidFill>
                  <a:srgbClr val="000099"/>
                </a:solidFill>
              </a:rPr>
              <a:t>On 25</a:t>
            </a:r>
            <a:r>
              <a:rPr lang="en-US" sz="3200" b="1" baseline="30000" dirty="0" smtClean="0">
                <a:solidFill>
                  <a:srgbClr val="000099"/>
                </a:solidFill>
              </a:rPr>
              <a:t>th</a:t>
            </a:r>
            <a:r>
              <a:rPr lang="en-US" sz="3200" b="1" dirty="0" smtClean="0">
                <a:solidFill>
                  <a:srgbClr val="000099"/>
                </a:solidFill>
              </a:rPr>
              <a:t> Sept 2019 ice berg break off a huge piece of ice of 315 billion tons.</a:t>
            </a:r>
            <a:endParaRPr lang="en-US" sz="2800" b="1" dirty="0" smtClean="0">
              <a:solidFill>
                <a:srgbClr val="000099"/>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017" y="412706"/>
            <a:ext cx="4637809" cy="6154349"/>
          </a:xfrm>
          <a:prstGeom prst="rect">
            <a:avLst/>
          </a:prstGeom>
        </p:spPr>
      </p:pic>
      <p:sp>
        <p:nvSpPr>
          <p:cNvPr id="4" name="Slide Number Placeholder 3"/>
          <p:cNvSpPr>
            <a:spLocks noGrp="1"/>
          </p:cNvSpPr>
          <p:nvPr>
            <p:ph type="sldNum" sz="quarter" idx="12"/>
          </p:nvPr>
        </p:nvSpPr>
        <p:spPr>
          <a:xfrm>
            <a:off x="692727" y="6476075"/>
            <a:ext cx="2743200" cy="365125"/>
          </a:xfrm>
        </p:spPr>
        <p:txBody>
          <a:bodyPr/>
          <a:lstStyle/>
          <a:p>
            <a:fld id="{75E384CC-372F-47CF-B6B7-3A455399366B}" type="slidenum">
              <a:rPr lang="en-US" sz="1600" b="1" smtClean="0"/>
              <a:t>25</a:t>
            </a:fld>
            <a:endParaRPr lang="en-US" sz="1600" b="1" dirty="0"/>
          </a:p>
        </p:txBody>
      </p:sp>
    </p:spTree>
    <p:extLst>
      <p:ext uri="{BB962C8B-B14F-4D97-AF65-F5344CB8AC3E}">
        <p14:creationId xmlns:p14="http://schemas.microsoft.com/office/powerpoint/2010/main" val="3509285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57" y="47558"/>
            <a:ext cx="11916229" cy="830997"/>
          </a:xfrm>
          <a:prstGeom prst="rect">
            <a:avLst/>
          </a:prstGeom>
          <a:noFill/>
        </p:spPr>
        <p:txBody>
          <a:bodyPr wrap="square" rtlCol="0">
            <a:spAutoFit/>
          </a:bodyPr>
          <a:lstStyle/>
          <a:p>
            <a:r>
              <a:rPr lang="en-US" sz="4800" b="1" u="sng" dirty="0" smtClean="0">
                <a:solidFill>
                  <a:schemeClr val="accent5"/>
                </a:solidFill>
              </a:rPr>
              <a:t>Effect on Climate Change</a:t>
            </a:r>
            <a:endParaRPr lang="en-US" sz="4800" b="1" u="sng" dirty="0">
              <a:solidFill>
                <a:schemeClr val="accent5"/>
              </a:solidFill>
            </a:endParaRPr>
          </a:p>
        </p:txBody>
      </p:sp>
      <p:sp>
        <p:nvSpPr>
          <p:cNvPr id="4" name="TextBox 3"/>
          <p:cNvSpPr txBox="1"/>
          <p:nvPr/>
        </p:nvSpPr>
        <p:spPr>
          <a:xfrm>
            <a:off x="159657" y="1263019"/>
            <a:ext cx="11814629" cy="4401205"/>
          </a:xfrm>
          <a:prstGeom prst="rect">
            <a:avLst/>
          </a:prstGeom>
          <a:noFill/>
        </p:spPr>
        <p:txBody>
          <a:bodyPr wrap="square" rtlCol="0">
            <a:spAutoFit/>
          </a:bodyPr>
          <a:lstStyle/>
          <a:p>
            <a:pPr marL="514350" indent="-514350">
              <a:buFont typeface="+mj-lt"/>
              <a:buAutoNum type="arabicPeriod"/>
            </a:pPr>
            <a:r>
              <a:rPr lang="en-US" sz="4000" b="1" dirty="0" smtClean="0"/>
              <a:t>Flooding</a:t>
            </a:r>
          </a:p>
          <a:p>
            <a:pPr marL="514350" indent="-514350">
              <a:buFont typeface="+mj-lt"/>
              <a:buAutoNum type="arabicPeriod"/>
            </a:pPr>
            <a:r>
              <a:rPr lang="en-US" sz="4000" b="1" dirty="0" smtClean="0"/>
              <a:t>Changing in precipitation pattern and its intensity.</a:t>
            </a:r>
          </a:p>
          <a:p>
            <a:pPr marL="514350" indent="-514350">
              <a:buFont typeface="+mj-lt"/>
              <a:buAutoNum type="arabicPeriod"/>
            </a:pPr>
            <a:r>
              <a:rPr lang="en-US" sz="4000" b="1" dirty="0" smtClean="0"/>
              <a:t>Droughts</a:t>
            </a:r>
          </a:p>
          <a:p>
            <a:pPr marL="514350" indent="-514350">
              <a:buFont typeface="+mj-lt"/>
              <a:buAutoNum type="arabicPeriod"/>
            </a:pPr>
            <a:r>
              <a:rPr lang="en-US" sz="4000" b="1" dirty="0" smtClean="0"/>
              <a:t>Hurricanes</a:t>
            </a:r>
          </a:p>
          <a:p>
            <a:pPr marL="514350" indent="-514350">
              <a:buFont typeface="+mj-lt"/>
              <a:buAutoNum type="arabicPeriod"/>
            </a:pPr>
            <a:r>
              <a:rPr lang="en-US" sz="4000" b="1" dirty="0" smtClean="0"/>
              <a:t>Biodiversity of plants, animals and other form of life</a:t>
            </a:r>
          </a:p>
          <a:p>
            <a:pPr marL="514350" indent="-514350">
              <a:buFont typeface="+mj-lt"/>
              <a:buAutoNum type="arabicPeriod"/>
            </a:pPr>
            <a:r>
              <a:rPr lang="en-US" sz="4000" b="1" dirty="0" smtClean="0"/>
              <a:t>Socioeconomic impact</a:t>
            </a:r>
          </a:p>
          <a:p>
            <a:pPr marL="514350" indent="-514350">
              <a:buFont typeface="+mj-lt"/>
              <a:buAutoNum type="arabicPeriod"/>
            </a:pPr>
            <a:r>
              <a:rPr lang="en-US" sz="4000" b="1" dirty="0" smtClean="0"/>
              <a:t>Extinction of some plants and animal species</a:t>
            </a:r>
          </a:p>
        </p:txBody>
      </p:sp>
      <p:sp>
        <p:nvSpPr>
          <p:cNvPr id="3" name="Slide Number Placeholder 2"/>
          <p:cNvSpPr>
            <a:spLocks noGrp="1"/>
          </p:cNvSpPr>
          <p:nvPr>
            <p:ph type="sldNum" sz="quarter" idx="12"/>
          </p:nvPr>
        </p:nvSpPr>
        <p:spPr/>
        <p:txBody>
          <a:bodyPr/>
          <a:lstStyle/>
          <a:p>
            <a:fld id="{75E384CC-372F-47CF-B6B7-3A455399366B}" type="slidenum">
              <a:rPr lang="en-US" sz="1600" b="1" smtClean="0"/>
              <a:t>26</a:t>
            </a:fld>
            <a:endParaRPr lang="en-US" sz="1600" b="1" dirty="0"/>
          </a:p>
        </p:txBody>
      </p:sp>
    </p:spTree>
    <p:extLst>
      <p:ext uri="{BB962C8B-B14F-4D97-AF65-F5344CB8AC3E}">
        <p14:creationId xmlns:p14="http://schemas.microsoft.com/office/powerpoint/2010/main" val="3938081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72" y="221592"/>
            <a:ext cx="7325591" cy="6555641"/>
          </a:xfrm>
          <a:prstGeom prst="rect">
            <a:avLst/>
          </a:prstGeom>
          <a:noFill/>
        </p:spPr>
        <p:txBody>
          <a:bodyPr wrap="square" rtlCol="0">
            <a:spAutoFit/>
          </a:bodyPr>
          <a:lstStyle/>
          <a:p>
            <a:pPr marL="742950" indent="-742950">
              <a:buAutoNum type="arabicPeriod" startAt="2"/>
            </a:pPr>
            <a:r>
              <a:rPr lang="en-US" sz="3600" b="1" u="sng" dirty="0" smtClean="0">
                <a:solidFill>
                  <a:schemeClr val="accent5"/>
                </a:solidFill>
              </a:rPr>
              <a:t>Water Pollution</a:t>
            </a:r>
          </a:p>
          <a:p>
            <a:endParaRPr lang="en-US" sz="500" b="1" u="sng" dirty="0"/>
          </a:p>
          <a:p>
            <a:endParaRPr lang="en-US" sz="100" b="1" u="sng" dirty="0" smtClean="0"/>
          </a:p>
          <a:p>
            <a:r>
              <a:rPr lang="en-US" sz="2800" b="1" dirty="0" smtClean="0"/>
              <a:t>Main sources of water pollution are:</a:t>
            </a:r>
          </a:p>
          <a:p>
            <a:endParaRPr lang="en-US" sz="1400" b="1" dirty="0"/>
          </a:p>
          <a:p>
            <a:pPr marL="571500" indent="-571500">
              <a:buAutoNum type="romanLcParenR"/>
            </a:pPr>
            <a:r>
              <a:rPr lang="en-US" sz="3200" b="1" dirty="0" smtClean="0"/>
              <a:t>Organic matter and disease </a:t>
            </a:r>
            <a:endParaRPr lang="en-US" sz="3200" b="1" dirty="0" smtClean="0"/>
          </a:p>
          <a:p>
            <a:pPr lvl="1"/>
            <a:r>
              <a:rPr lang="en-US" sz="3200" b="1" dirty="0" smtClean="0"/>
              <a:t>causing </a:t>
            </a:r>
            <a:r>
              <a:rPr lang="en-US" sz="3200" b="1" dirty="0" smtClean="0"/>
              <a:t>organisms from waste </a:t>
            </a:r>
            <a:endParaRPr lang="en-US" sz="3200" b="1" dirty="0" smtClean="0"/>
          </a:p>
          <a:p>
            <a:pPr lvl="1"/>
            <a:r>
              <a:rPr lang="en-US" sz="3200" b="1" dirty="0" smtClean="0"/>
              <a:t>water </a:t>
            </a:r>
            <a:r>
              <a:rPr lang="en-US" sz="3200" b="1" dirty="0" smtClean="0"/>
              <a:t>discharge.</a:t>
            </a:r>
          </a:p>
          <a:p>
            <a:pPr marL="571500" indent="-571500">
              <a:buAutoNum type="romanLcParenR"/>
            </a:pPr>
            <a:r>
              <a:rPr lang="en-US" sz="3200" b="1" dirty="0" smtClean="0"/>
              <a:t>Domestic, Industrial </a:t>
            </a:r>
            <a:r>
              <a:rPr lang="en-US" sz="3200" b="1" dirty="0"/>
              <a:t>&amp;</a:t>
            </a:r>
            <a:r>
              <a:rPr lang="en-US" sz="3200" b="1" dirty="0" smtClean="0"/>
              <a:t> Agricultural waste.</a:t>
            </a:r>
          </a:p>
          <a:p>
            <a:pPr marL="571500" indent="-571500">
              <a:buAutoNum type="romanLcParenR"/>
            </a:pPr>
            <a:r>
              <a:rPr lang="en-US" sz="3200" b="1" dirty="0" smtClean="0"/>
              <a:t>Plastic pollution- damages </a:t>
            </a:r>
            <a:r>
              <a:rPr lang="en-US" sz="3200" b="1" dirty="0"/>
              <a:t>the environment.</a:t>
            </a:r>
          </a:p>
          <a:p>
            <a:pPr marL="571500" indent="-571500">
              <a:buAutoNum type="romanLcParenR"/>
            </a:pPr>
            <a:r>
              <a:rPr lang="en-US" sz="3200" b="1" dirty="0" smtClean="0"/>
              <a:t>Radioactive </a:t>
            </a:r>
            <a:r>
              <a:rPr lang="en-US" sz="3200" b="1" dirty="0" smtClean="0"/>
              <a:t>waste–from </a:t>
            </a:r>
            <a:r>
              <a:rPr lang="en-US" sz="3200" b="1" dirty="0" smtClean="0"/>
              <a:t>industrial, medical and scientific processes.</a:t>
            </a:r>
          </a:p>
          <a:p>
            <a:pPr marL="571500" indent="-571500">
              <a:buAutoNum type="romanLcParenR"/>
            </a:pPr>
            <a:r>
              <a:rPr lang="en-US" sz="3600" b="1" dirty="0" smtClean="0"/>
              <a:t>Oil pollution.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6274" y="115887"/>
            <a:ext cx="5967460" cy="6750580"/>
          </a:xfrm>
          <a:prstGeom prst="rect">
            <a:avLst/>
          </a:prstGeom>
        </p:spPr>
      </p:pic>
      <p:sp>
        <p:nvSpPr>
          <p:cNvPr id="4" name="Slide Number Placeholder 3"/>
          <p:cNvSpPr>
            <a:spLocks noGrp="1"/>
          </p:cNvSpPr>
          <p:nvPr>
            <p:ph type="sldNum" sz="quarter" idx="12"/>
          </p:nvPr>
        </p:nvSpPr>
        <p:spPr/>
        <p:txBody>
          <a:bodyPr/>
          <a:lstStyle/>
          <a:p>
            <a:fld id="{75E384CC-372F-47CF-B6B7-3A455399366B}" type="slidenum">
              <a:rPr lang="en-US" smtClean="0"/>
              <a:t>27</a:t>
            </a:fld>
            <a:endParaRPr lang="en-US"/>
          </a:p>
        </p:txBody>
      </p:sp>
    </p:spTree>
    <p:extLst>
      <p:ext uri="{BB962C8B-B14F-4D97-AF65-F5344CB8AC3E}">
        <p14:creationId xmlns:p14="http://schemas.microsoft.com/office/powerpoint/2010/main" val="2918893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73" y="25492"/>
            <a:ext cx="7183027" cy="6370975"/>
          </a:xfrm>
          <a:prstGeom prst="rect">
            <a:avLst/>
          </a:prstGeom>
          <a:noFill/>
        </p:spPr>
        <p:txBody>
          <a:bodyPr wrap="square" rtlCol="0">
            <a:spAutoFit/>
          </a:bodyPr>
          <a:lstStyle/>
          <a:p>
            <a:pPr marL="742950" indent="-742950">
              <a:buAutoNum type="arabicPeriod" startAt="2"/>
            </a:pPr>
            <a:r>
              <a:rPr lang="en-US" sz="3600" b="1" u="sng" dirty="0" smtClean="0">
                <a:solidFill>
                  <a:schemeClr val="accent5"/>
                </a:solidFill>
              </a:rPr>
              <a:t>Water Pollution Cont..</a:t>
            </a:r>
          </a:p>
          <a:p>
            <a:r>
              <a:rPr lang="en-US" sz="2800" dirty="0" smtClean="0"/>
              <a:t>vi) </a:t>
            </a:r>
            <a:r>
              <a:rPr lang="en-US" sz="2800" b="1" dirty="0" smtClean="0"/>
              <a:t>Eutrophication- Result of high nutrient load</a:t>
            </a:r>
            <a:endParaRPr lang="en-US" sz="2400" b="1" dirty="0" smtClean="0"/>
          </a:p>
          <a:p>
            <a:r>
              <a:rPr lang="en-US" sz="4000" b="1" u="sng" dirty="0" smtClean="0">
                <a:solidFill>
                  <a:srgbClr val="000099"/>
                </a:solidFill>
              </a:rPr>
              <a:t>Effects:</a:t>
            </a:r>
          </a:p>
          <a:p>
            <a:pPr marL="342900" indent="-342900">
              <a:buFont typeface="Arial" pitchFamily="34" charset="0"/>
              <a:buChar char="•"/>
            </a:pPr>
            <a:r>
              <a:rPr lang="en-US" sz="2800" b="1" dirty="0" smtClean="0"/>
              <a:t>According </a:t>
            </a:r>
            <a:r>
              <a:rPr lang="en-US" sz="2800" b="1" dirty="0"/>
              <a:t>to WHO: Only 0.007% world’s water is safe for consumption.</a:t>
            </a:r>
            <a:endParaRPr lang="en-US" sz="3600" b="1" u="sng" dirty="0" smtClean="0"/>
          </a:p>
          <a:p>
            <a:pPr marL="457200" indent="-457200">
              <a:buFont typeface="Arial" panose="020B0604020202020204" pitchFamily="34" charset="0"/>
              <a:buChar char="•"/>
            </a:pPr>
            <a:r>
              <a:rPr lang="en-US" sz="2800" b="1" dirty="0" smtClean="0"/>
              <a:t>1.1 Billion people world wide lack access to fresh water</a:t>
            </a:r>
          </a:p>
          <a:p>
            <a:pPr marL="457200" indent="-457200">
              <a:buFont typeface="Arial" panose="020B0604020202020204" pitchFamily="34" charset="0"/>
              <a:buChar char="•"/>
            </a:pPr>
            <a:r>
              <a:rPr lang="en-US" sz="3200" b="1" dirty="0" smtClean="0"/>
              <a:t>According to National oceanic and Atmospheric Administration (NOAA), 80% pollution in marine environment comes from the land through run off.</a:t>
            </a:r>
          </a:p>
          <a:p>
            <a:pPr marL="457200" indent="-457200">
              <a:buFont typeface="Arial" panose="020B0604020202020204" pitchFamily="34" charset="0"/>
              <a:buChar char="•"/>
            </a:pPr>
            <a:r>
              <a:rPr lang="en-US" sz="3200" b="1" dirty="0" smtClean="0"/>
              <a:t>Oil spill makes about 12 % of the oil that enters the ocean</a:t>
            </a:r>
            <a:r>
              <a:rPr lang="en-US" sz="2800" dirty="0" smtClean="0"/>
              <a:t>.</a:t>
            </a:r>
            <a:endParaRPr lang="en-US" sz="3600" dirty="0" smtClean="0"/>
          </a:p>
        </p:txBody>
      </p:sp>
      <p:sp>
        <p:nvSpPr>
          <p:cNvPr id="4" name="TextBox 3"/>
          <p:cNvSpPr txBox="1"/>
          <p:nvPr/>
        </p:nvSpPr>
        <p:spPr>
          <a:xfrm>
            <a:off x="8679542" y="1364343"/>
            <a:ext cx="3512457" cy="707886"/>
          </a:xfrm>
          <a:prstGeom prst="rect">
            <a:avLst/>
          </a:prstGeom>
          <a:noFill/>
        </p:spPr>
        <p:txBody>
          <a:bodyPr wrap="square" rtlCol="0">
            <a:spAutoFit/>
          </a:bodyPr>
          <a:lstStyle/>
          <a:p>
            <a:r>
              <a:rPr lang="en-US" sz="4000" dirty="0"/>
              <a:t> </a:t>
            </a:r>
            <a:endParaRPr lang="en-US" sz="8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600" y="-110506"/>
            <a:ext cx="4978399" cy="6823033"/>
          </a:xfrm>
          <a:prstGeom prst="rect">
            <a:avLst/>
          </a:prstGeom>
        </p:spPr>
      </p:pic>
      <p:sp>
        <p:nvSpPr>
          <p:cNvPr id="3" name="Slide Number Placeholder 2"/>
          <p:cNvSpPr>
            <a:spLocks noGrp="1"/>
          </p:cNvSpPr>
          <p:nvPr>
            <p:ph type="sldNum" sz="quarter" idx="12"/>
          </p:nvPr>
        </p:nvSpPr>
        <p:spPr>
          <a:xfrm>
            <a:off x="2250486" y="6282168"/>
            <a:ext cx="2743200" cy="365125"/>
          </a:xfrm>
        </p:spPr>
        <p:txBody>
          <a:bodyPr/>
          <a:lstStyle/>
          <a:p>
            <a:fld id="{75E384CC-372F-47CF-B6B7-3A455399366B}" type="slidenum">
              <a:rPr lang="en-US" sz="1600" b="1" smtClean="0"/>
              <a:t>28</a:t>
            </a:fld>
            <a:endParaRPr lang="en-US" sz="1600" b="1" dirty="0"/>
          </a:p>
        </p:txBody>
      </p:sp>
    </p:spTree>
    <p:extLst>
      <p:ext uri="{BB962C8B-B14F-4D97-AF65-F5344CB8AC3E}">
        <p14:creationId xmlns:p14="http://schemas.microsoft.com/office/powerpoint/2010/main" val="2344206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rld-Economic-Forum-Theres-an-area-of-the-Arabian-sea-the-size-of-Scotland-that-has-no-oxygen-Faceboo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9138" y="168771"/>
            <a:ext cx="8671821" cy="5845167"/>
          </a:xfrm>
          <a:prstGeom prst="rect">
            <a:avLst/>
          </a:prstGeom>
        </p:spPr>
      </p:pic>
      <p:sp>
        <p:nvSpPr>
          <p:cNvPr id="3" name="Slide Number Placeholder 2"/>
          <p:cNvSpPr>
            <a:spLocks noGrp="1"/>
          </p:cNvSpPr>
          <p:nvPr>
            <p:ph type="sldNum" sz="quarter" idx="12"/>
          </p:nvPr>
        </p:nvSpPr>
        <p:spPr/>
        <p:txBody>
          <a:bodyPr/>
          <a:lstStyle/>
          <a:p>
            <a:fld id="{75E384CC-372F-47CF-B6B7-3A455399366B}" type="slidenum">
              <a:rPr lang="en-US" smtClean="0"/>
              <a:t>29</a:t>
            </a:fld>
            <a:endParaRPr lang="en-US"/>
          </a:p>
        </p:txBody>
      </p:sp>
    </p:spTree>
    <p:extLst>
      <p:ext uri="{BB962C8B-B14F-4D97-AF65-F5344CB8AC3E}">
        <p14:creationId xmlns:p14="http://schemas.microsoft.com/office/powerpoint/2010/main" val="3883955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693" y="290846"/>
            <a:ext cx="11901111" cy="3454535"/>
          </a:xfrm>
          <a:prstGeom prst="rect">
            <a:avLst/>
          </a:prstGeom>
        </p:spPr>
        <p:txBody>
          <a:bodyPr wrap="square">
            <a:spAutoFit/>
          </a:bodyPr>
          <a:lstStyle/>
          <a:p>
            <a:pPr algn="ctr" fontAlgn="auto">
              <a:lnSpc>
                <a:spcPct val="115000"/>
              </a:lnSpc>
              <a:spcBef>
                <a:spcPts val="0"/>
              </a:spcBef>
              <a:spcAft>
                <a:spcPts val="1000"/>
              </a:spcAft>
              <a:defRPr/>
            </a:pPr>
            <a:endParaRPr lang="en-GB" sz="100" b="1" dirty="0" smtClean="0">
              <a:latin typeface="Calibri" panose="020F0502020204030204" pitchFamily="34" charset="0"/>
              <a:ea typeface="Calibri" panose="020F0502020204030204" pitchFamily="34" charset="0"/>
            </a:endParaRPr>
          </a:p>
          <a:p>
            <a:pPr algn="ctr" fontAlgn="auto">
              <a:lnSpc>
                <a:spcPct val="115000"/>
              </a:lnSpc>
              <a:spcBef>
                <a:spcPts val="0"/>
              </a:spcBef>
              <a:spcAft>
                <a:spcPts val="1000"/>
              </a:spcAft>
              <a:defRPr/>
            </a:pPr>
            <a:r>
              <a:rPr lang="ar-SA" sz="1600" b="1" dirty="0" smtClean="0">
                <a:latin typeface="Calibri" panose="020F0502020204030204" pitchFamily="34" charset="0"/>
                <a:ea typeface="Calibri" panose="020F0502020204030204" pitchFamily="34" charset="0"/>
              </a:rPr>
              <a:t>بسم </a:t>
            </a:r>
            <a:r>
              <a:rPr lang="ar-SA" sz="1600" b="1" dirty="0">
                <a:latin typeface="Calibri" panose="020F0502020204030204" pitchFamily="34" charset="0"/>
                <a:ea typeface="Calibri" panose="020F0502020204030204" pitchFamily="34" charset="0"/>
              </a:rPr>
              <a:t>الله الرحمن </a:t>
            </a:r>
            <a:r>
              <a:rPr lang="ar-SA" sz="1600" b="1" dirty="0" smtClean="0">
                <a:latin typeface="Calibri" panose="020F0502020204030204" pitchFamily="34" charset="0"/>
                <a:ea typeface="Calibri" panose="020F0502020204030204" pitchFamily="34" charset="0"/>
              </a:rPr>
              <a:t>الرحيم</a:t>
            </a:r>
            <a:r>
              <a:rPr lang="en-GB" sz="1600" b="1" dirty="0" smtClean="0">
                <a:latin typeface="Calibri" panose="020F050202020403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pPr marL="457200" indent="-457200" algn="just" fontAlgn="auto">
              <a:lnSpc>
                <a:spcPct val="115000"/>
              </a:lnSpc>
              <a:spcBef>
                <a:spcPts val="0"/>
              </a:spcBef>
              <a:spcAft>
                <a:spcPts val="1000"/>
              </a:spcAft>
              <a:buFont typeface="Arial" pitchFamily="34" charset="0"/>
              <a:buChar char="•"/>
              <a:defRPr/>
            </a:pPr>
            <a:r>
              <a:rPr lang="en-US" sz="3200" b="1" dirty="0" smtClean="0">
                <a:solidFill>
                  <a:srgbClr val="000099"/>
                </a:solidFill>
              </a:rPr>
              <a:t>Scientific perspective </a:t>
            </a:r>
            <a:r>
              <a:rPr lang="en-US" sz="3200" b="1" dirty="0">
                <a:solidFill>
                  <a:srgbClr val="000099"/>
                </a:solidFill>
              </a:rPr>
              <a:t>of Environmental </a:t>
            </a:r>
            <a:r>
              <a:rPr lang="en-US" sz="3200" b="1" dirty="0" smtClean="0">
                <a:solidFill>
                  <a:srgbClr val="000099"/>
                </a:solidFill>
              </a:rPr>
              <a:t>Pollution:</a:t>
            </a:r>
            <a:r>
              <a:rPr lang="en-US" sz="2800" b="1" dirty="0" smtClean="0"/>
              <a:t> </a:t>
            </a:r>
          </a:p>
          <a:p>
            <a:pPr algn="just" fontAlgn="auto">
              <a:lnSpc>
                <a:spcPct val="115000"/>
              </a:lnSpc>
              <a:spcBef>
                <a:spcPts val="0"/>
              </a:spcBef>
              <a:spcAft>
                <a:spcPts val="1000"/>
              </a:spcAft>
              <a:defRPr/>
            </a:pPr>
            <a:r>
              <a:rPr lang="en-US" sz="2800" b="1" dirty="0" smtClean="0"/>
              <a:t>Contamination in environmental component causing adverse effects on natural ecological balance and environmental process.</a:t>
            </a:r>
            <a:endParaRPr lang="en-US" sz="1200" b="1" dirty="0" smtClean="0"/>
          </a:p>
          <a:p>
            <a:pPr marL="342900" indent="-342900" fontAlgn="auto">
              <a:lnSpc>
                <a:spcPct val="115000"/>
              </a:lnSpc>
              <a:spcBef>
                <a:spcPts val="0"/>
              </a:spcBef>
              <a:spcAft>
                <a:spcPts val="1000"/>
              </a:spcAft>
              <a:buFont typeface="Arial" pitchFamily="34" charset="0"/>
              <a:buChar char="•"/>
              <a:defRPr/>
            </a:pPr>
            <a:r>
              <a:rPr lang="en-GB" sz="2800" b="1" dirty="0" smtClean="0">
                <a:latin typeface="+mn-lt"/>
                <a:ea typeface="Calibri" panose="020F0502020204030204" pitchFamily="34" charset="0"/>
              </a:rPr>
              <a:t>According to Quranic perspective the environment is created and owned by Allah</a:t>
            </a:r>
            <a:r>
              <a:rPr lang="en-GB" sz="2400" b="1" dirty="0" smtClean="0">
                <a:latin typeface="+mn-lt"/>
                <a:ea typeface="Calibri" panose="020F0502020204030204" pitchFamily="34" charset="0"/>
              </a:rPr>
              <a:t> (S.W.T)</a:t>
            </a:r>
          </a:p>
        </p:txBody>
      </p:sp>
      <p:sp>
        <p:nvSpPr>
          <p:cNvPr id="5" name="Slide Number Placeholder 4"/>
          <p:cNvSpPr>
            <a:spLocks noGrp="1"/>
          </p:cNvSpPr>
          <p:nvPr>
            <p:ph type="sldNum" sz="quarter" idx="12"/>
          </p:nvPr>
        </p:nvSpPr>
        <p:spPr>
          <a:xfrm>
            <a:off x="-367070" y="6492875"/>
            <a:ext cx="683339" cy="365125"/>
          </a:xfrm>
        </p:spPr>
        <p:txBody>
          <a:bodyPr/>
          <a:lstStyle/>
          <a:p>
            <a:pPr>
              <a:defRPr/>
            </a:pPr>
            <a:fld id="{B41D0B05-1B7E-4E1E-B255-68F0AF04803A}" type="slidenum">
              <a:rPr lang="en-US" sz="1200" smtClean="0">
                <a:solidFill>
                  <a:schemeClr val="tx1"/>
                </a:solidFill>
              </a:rPr>
              <a:pPr>
                <a:defRPr/>
              </a:pPr>
              <a:t>3</a:t>
            </a:fld>
            <a:endParaRPr lang="en-US" sz="1200" dirty="0">
              <a:solidFill>
                <a:schemeClr val="tx1"/>
              </a:solidFill>
            </a:endParaRPr>
          </a:p>
        </p:txBody>
      </p:sp>
      <p:sp>
        <p:nvSpPr>
          <p:cNvPr id="6" name="TextBox 5"/>
          <p:cNvSpPr txBox="1"/>
          <p:nvPr/>
        </p:nvSpPr>
        <p:spPr>
          <a:xfrm>
            <a:off x="384506" y="259723"/>
            <a:ext cx="8147713" cy="707886"/>
          </a:xfrm>
          <a:prstGeom prst="rect">
            <a:avLst/>
          </a:prstGeom>
          <a:noFill/>
        </p:spPr>
        <p:txBody>
          <a:bodyPr wrap="square" rtlCol="0">
            <a:spAutoFit/>
          </a:bodyPr>
          <a:lstStyle/>
          <a:p>
            <a:r>
              <a:rPr lang="en-US" sz="2400" dirty="0" smtClean="0"/>
              <a:t>1</a:t>
            </a:r>
            <a:r>
              <a:rPr lang="en-US" sz="3200" dirty="0" smtClean="0"/>
              <a:t>) </a:t>
            </a:r>
            <a:r>
              <a:rPr lang="en-US" sz="4000" b="1" dirty="0" smtClean="0">
                <a:solidFill>
                  <a:schemeClr val="accent5"/>
                </a:solidFill>
              </a:rPr>
              <a:t>Introduction:</a:t>
            </a:r>
            <a:endParaRPr lang="en-US" sz="2000" b="1" dirty="0">
              <a:solidFill>
                <a:schemeClr val="accent5"/>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67134141"/>
              </p:ext>
            </p:extLst>
          </p:nvPr>
        </p:nvGraphicFramePr>
        <p:xfrm>
          <a:off x="413548" y="3586018"/>
          <a:ext cx="11561405" cy="1878999"/>
        </p:xfrm>
        <a:graphic>
          <a:graphicData uri="http://schemas.openxmlformats.org/drawingml/2006/table">
            <a:tbl>
              <a:tblPr firstRow="1" bandRow="1">
                <a:tableStyleId>{5C22544A-7EE6-4342-B048-85BDC9FD1C3A}</a:tableStyleId>
              </a:tblPr>
              <a:tblGrid>
                <a:gridCol w="11561405"/>
              </a:tblGrid>
              <a:tr h="449554">
                <a:tc>
                  <a:txBody>
                    <a:bodyPr/>
                    <a:lstStyle/>
                    <a:p>
                      <a:r>
                        <a:rPr lang="en-US" sz="2400" dirty="0" smtClean="0"/>
                        <a:t>Quran Verse(s):</a:t>
                      </a:r>
                      <a:r>
                        <a:rPr lang="en-US" sz="2400" baseline="0" dirty="0" smtClean="0"/>
                        <a:t> </a:t>
                      </a:r>
                      <a:r>
                        <a:rPr lang="en-US" sz="2400" dirty="0" smtClean="0"/>
                        <a:t>64:22</a:t>
                      </a:r>
                      <a:r>
                        <a:rPr lang="en-US" sz="2400" baseline="0" dirty="0" smtClean="0"/>
                        <a:t>:</a:t>
                      </a:r>
                      <a:endParaRPr lang="en-US" sz="2400" dirty="0"/>
                    </a:p>
                  </a:txBody>
                  <a:tcPr/>
                </a:tc>
              </a:tr>
              <a:tr h="1421799">
                <a:tc>
                  <a:txBody>
                    <a:bodyPr/>
                    <a:lstStyle/>
                    <a:p>
                      <a:endParaRPr lang="en-US" sz="1200" b="1" dirty="0" smtClean="0"/>
                    </a:p>
                    <a:p>
                      <a:r>
                        <a:rPr lang="en-US" sz="3200" b="1" dirty="0" smtClean="0"/>
                        <a:t>To Him belongs all that is in the heavens and all that on the earth</a:t>
                      </a:r>
                      <a:r>
                        <a:rPr lang="en-US" sz="3200" b="1" baseline="0" dirty="0" smtClean="0"/>
                        <a:t> and verily Allah is RICH (free of all wants), worthy of all praise.</a:t>
                      </a:r>
                      <a:endParaRPr lang="en-US" sz="3200" b="1" dirty="0"/>
                    </a:p>
                  </a:txBody>
                  <a:tcPr/>
                </a:tc>
              </a:tr>
            </a:tbl>
          </a:graphicData>
        </a:graphic>
      </p:graphicFrame>
      <p:sp>
        <p:nvSpPr>
          <p:cNvPr id="4" name="TextBox 3"/>
          <p:cNvSpPr txBox="1"/>
          <p:nvPr/>
        </p:nvSpPr>
        <p:spPr>
          <a:xfrm>
            <a:off x="413547" y="5538768"/>
            <a:ext cx="11561405" cy="1200329"/>
          </a:xfrm>
          <a:prstGeom prst="rect">
            <a:avLst/>
          </a:prstGeom>
          <a:noFill/>
        </p:spPr>
        <p:txBody>
          <a:bodyPr wrap="square" rtlCol="0">
            <a:spAutoFit/>
          </a:bodyPr>
          <a:lstStyle/>
          <a:p>
            <a:r>
              <a:rPr lang="en-US" sz="2800" b="1" dirty="0" smtClean="0"/>
              <a:t>Allah SWT warned human beings (57:7) </a:t>
            </a:r>
          </a:p>
          <a:p>
            <a:endParaRPr lang="en-US" sz="1050" b="1" dirty="0" smtClean="0"/>
          </a:p>
          <a:p>
            <a:r>
              <a:rPr lang="en-US" sz="3200" b="1" dirty="0" smtClean="0">
                <a:solidFill>
                  <a:srgbClr val="000099"/>
                </a:solidFill>
              </a:rPr>
              <a:t>“Do not mischief on earth, after it has been set in order”.</a:t>
            </a:r>
            <a:r>
              <a:rPr lang="en-US" sz="3200" b="1" dirty="0" smtClean="0"/>
              <a:t> </a:t>
            </a:r>
            <a:endParaRPr lang="en-US" sz="3200" b="1" dirty="0"/>
          </a:p>
        </p:txBody>
      </p:sp>
    </p:spTree>
    <p:extLst>
      <p:ext uri="{BB962C8B-B14F-4D97-AF65-F5344CB8AC3E}">
        <p14:creationId xmlns:p14="http://schemas.microsoft.com/office/powerpoint/2010/main" val="3092019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8063345" cy="6278642"/>
          </a:xfrm>
          <a:prstGeom prst="rect">
            <a:avLst/>
          </a:prstGeom>
          <a:noFill/>
        </p:spPr>
        <p:txBody>
          <a:bodyPr wrap="square" rtlCol="0">
            <a:spAutoFit/>
          </a:bodyPr>
          <a:lstStyle/>
          <a:p>
            <a:r>
              <a:rPr lang="en-US" sz="2800" dirty="0" smtClean="0">
                <a:solidFill>
                  <a:schemeClr val="accent5"/>
                </a:solidFill>
              </a:rPr>
              <a:t>3.</a:t>
            </a:r>
            <a:r>
              <a:rPr lang="en-US" sz="2800" dirty="0"/>
              <a:t> </a:t>
            </a:r>
            <a:r>
              <a:rPr lang="en-US" sz="3600" b="1" u="sng" dirty="0" smtClean="0">
                <a:solidFill>
                  <a:schemeClr val="accent5"/>
                </a:solidFill>
              </a:rPr>
              <a:t>Land &amp; Soil Pollution</a:t>
            </a:r>
            <a:endParaRPr lang="en-US" sz="2400" dirty="0" smtClean="0"/>
          </a:p>
          <a:p>
            <a:pPr marL="457200" indent="-457200">
              <a:buFont typeface="Arial" pitchFamily="34" charset="0"/>
              <a:buChar char="•"/>
            </a:pPr>
            <a:r>
              <a:rPr lang="en-US" sz="2600" b="1" u="sng" dirty="0">
                <a:solidFill>
                  <a:srgbClr val="000099"/>
                </a:solidFill>
              </a:rPr>
              <a:t>Human activities responsible for land pollution:</a:t>
            </a:r>
            <a:endParaRPr lang="en-US" sz="1600" b="1" u="sng" dirty="0">
              <a:solidFill>
                <a:srgbClr val="000099"/>
              </a:solidFill>
            </a:endParaRPr>
          </a:p>
          <a:p>
            <a:pPr marL="1485900" lvl="2" indent="-571500">
              <a:buAutoNum type="romanLcParenR"/>
            </a:pPr>
            <a:r>
              <a:rPr lang="en-US" sz="2400" b="1" dirty="0"/>
              <a:t>Deforestation and soil erosion</a:t>
            </a:r>
          </a:p>
          <a:p>
            <a:pPr marL="1485900" lvl="2" indent="-571500">
              <a:buAutoNum type="romanLcParenR"/>
            </a:pPr>
            <a:r>
              <a:rPr lang="en-US" sz="2400" b="1" dirty="0"/>
              <a:t>Agricultural activities</a:t>
            </a:r>
          </a:p>
          <a:p>
            <a:pPr marL="1485900" lvl="2" indent="-571500">
              <a:buAutoNum type="romanLcParenR"/>
            </a:pPr>
            <a:r>
              <a:rPr lang="en-US" sz="2400" b="1" dirty="0"/>
              <a:t>Mining Activities</a:t>
            </a:r>
          </a:p>
          <a:p>
            <a:pPr marL="1485900" lvl="2" indent="-571500">
              <a:buAutoNum type="romanLcParenR"/>
            </a:pPr>
            <a:r>
              <a:rPr lang="en-US" sz="2400" b="1" dirty="0"/>
              <a:t>Overcrowded land fill </a:t>
            </a:r>
            <a:r>
              <a:rPr lang="en-US" sz="1200" dirty="0"/>
              <a:t>(Household garbage and industrial waste)</a:t>
            </a:r>
            <a:endParaRPr lang="en-US" sz="2400" dirty="0"/>
          </a:p>
          <a:p>
            <a:pPr marL="1485900" lvl="2" indent="-571500">
              <a:buAutoNum type="romanLcParenR"/>
            </a:pPr>
            <a:r>
              <a:rPr lang="en-US" sz="2400" b="1" dirty="0"/>
              <a:t>Sewage Treatment</a:t>
            </a:r>
          </a:p>
          <a:p>
            <a:pPr marL="1485900" lvl="2" indent="-571500">
              <a:buAutoNum type="romanLcParenR"/>
            </a:pPr>
            <a:r>
              <a:rPr lang="en-US" sz="2400" b="1" dirty="0"/>
              <a:t>Plastic Waste</a:t>
            </a:r>
          </a:p>
          <a:p>
            <a:pPr marL="1485900" lvl="2" indent="-571500">
              <a:buAutoNum type="romanLcParenR"/>
            </a:pPr>
            <a:r>
              <a:rPr lang="en-US" sz="2400" b="1" dirty="0"/>
              <a:t>Nuclear waste</a:t>
            </a:r>
            <a:r>
              <a:rPr lang="en-US" sz="2400" b="1" dirty="0" smtClean="0"/>
              <a:t>.</a:t>
            </a:r>
            <a:endParaRPr lang="en-US" sz="2400" dirty="0"/>
          </a:p>
          <a:p>
            <a:pPr marL="342900" indent="-342900">
              <a:buFont typeface="Arial" pitchFamily="34" charset="0"/>
              <a:buChar char="•"/>
            </a:pPr>
            <a:r>
              <a:rPr lang="en-US" sz="2800" b="1" dirty="0" smtClean="0">
                <a:solidFill>
                  <a:srgbClr val="000099"/>
                </a:solidFill>
              </a:rPr>
              <a:t>Natural factors includes:</a:t>
            </a:r>
            <a:endParaRPr lang="en-US" sz="1050" b="1" dirty="0">
              <a:solidFill>
                <a:srgbClr val="000099"/>
              </a:solidFill>
            </a:endParaRPr>
          </a:p>
          <a:p>
            <a:pPr marL="1485900" lvl="2" indent="-571500">
              <a:buAutoNum type="romanLcParenR"/>
            </a:pPr>
            <a:r>
              <a:rPr lang="en-US" sz="2400" b="1" dirty="0" smtClean="0"/>
              <a:t>Volcanic eruption</a:t>
            </a:r>
          </a:p>
          <a:p>
            <a:pPr marL="1485900" lvl="2" indent="-571500">
              <a:buAutoNum type="romanLcParenR"/>
            </a:pPr>
            <a:r>
              <a:rPr lang="en-US" sz="2400" b="1" dirty="0" smtClean="0"/>
              <a:t>Changes in rainfall pattern</a:t>
            </a:r>
          </a:p>
          <a:p>
            <a:pPr marL="1485900" lvl="2" indent="-571500">
              <a:buAutoNum type="romanLcParenR"/>
            </a:pPr>
            <a:r>
              <a:rPr lang="en-US" sz="2400" b="1" dirty="0" smtClean="0"/>
              <a:t>Earth quakes</a:t>
            </a:r>
          </a:p>
          <a:p>
            <a:pPr marL="1485900" lvl="2" indent="-571500">
              <a:buAutoNum type="romanLcParenR"/>
            </a:pPr>
            <a:r>
              <a:rPr lang="en-US" sz="2400" b="1" dirty="0" smtClean="0"/>
              <a:t>Topographic changes</a:t>
            </a:r>
          </a:p>
          <a:p>
            <a:pPr marL="1485900" lvl="2" indent="-571500">
              <a:buAutoNum type="romanLcParenR"/>
            </a:pPr>
            <a:r>
              <a:rPr lang="en-US" sz="2400" b="1" dirty="0" smtClean="0"/>
              <a:t>Wind</a:t>
            </a:r>
          </a:p>
          <a:p>
            <a:pPr marL="1485900" lvl="2" indent="-571500">
              <a:buAutoNum type="romanLcParenR"/>
            </a:pPr>
            <a:r>
              <a:rPr lang="en-US" sz="2400" b="1" dirty="0" smtClean="0"/>
              <a:t>Glacier movements</a:t>
            </a:r>
            <a:endParaRPr lang="en-US" sz="800"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86" y="0"/>
            <a:ext cx="5094513" cy="6681355"/>
          </a:xfrm>
          <a:prstGeom prst="rect">
            <a:avLst/>
          </a:prstGeom>
        </p:spPr>
      </p:pic>
      <p:sp>
        <p:nvSpPr>
          <p:cNvPr id="3" name="Slide Number Placeholder 2"/>
          <p:cNvSpPr>
            <a:spLocks noGrp="1"/>
          </p:cNvSpPr>
          <p:nvPr>
            <p:ph type="sldNum" sz="quarter" idx="12"/>
          </p:nvPr>
        </p:nvSpPr>
        <p:spPr>
          <a:xfrm>
            <a:off x="4031672" y="6411191"/>
            <a:ext cx="2743200" cy="365125"/>
          </a:xfrm>
        </p:spPr>
        <p:txBody>
          <a:bodyPr/>
          <a:lstStyle/>
          <a:p>
            <a:fld id="{75E384CC-372F-47CF-B6B7-3A455399366B}" type="slidenum">
              <a:rPr lang="en-US" sz="1400" b="1" smtClean="0"/>
              <a:t>30</a:t>
            </a:fld>
            <a:endParaRPr lang="en-US" sz="1400" b="1" dirty="0"/>
          </a:p>
        </p:txBody>
      </p:sp>
    </p:spTree>
    <p:extLst>
      <p:ext uri="{BB962C8B-B14F-4D97-AF65-F5344CB8AC3E}">
        <p14:creationId xmlns:p14="http://schemas.microsoft.com/office/powerpoint/2010/main" val="8198849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17" y="25492"/>
            <a:ext cx="5900656" cy="6555641"/>
          </a:xfrm>
          <a:prstGeom prst="rect">
            <a:avLst/>
          </a:prstGeom>
          <a:noFill/>
        </p:spPr>
        <p:txBody>
          <a:bodyPr wrap="square" rtlCol="0">
            <a:spAutoFit/>
          </a:bodyPr>
          <a:lstStyle/>
          <a:p>
            <a:r>
              <a:rPr lang="en-US" sz="3600" b="1" u="sng" dirty="0" smtClean="0">
                <a:solidFill>
                  <a:schemeClr val="accent5"/>
                </a:solidFill>
              </a:rPr>
              <a:t>Land &amp; Soil Pollution</a:t>
            </a:r>
            <a:r>
              <a:rPr lang="en-US" sz="3600" b="1" dirty="0" smtClean="0">
                <a:solidFill>
                  <a:schemeClr val="accent5"/>
                </a:solidFill>
              </a:rPr>
              <a:t> </a:t>
            </a:r>
            <a:r>
              <a:rPr lang="en-US" sz="2800" dirty="0" smtClean="0">
                <a:solidFill>
                  <a:schemeClr val="accent5"/>
                </a:solidFill>
              </a:rPr>
              <a:t>Cont..</a:t>
            </a:r>
          </a:p>
          <a:p>
            <a:endParaRPr lang="en-US" sz="1600" dirty="0" smtClean="0"/>
          </a:p>
          <a:p>
            <a:r>
              <a:rPr lang="en-US" sz="3200" dirty="0" smtClean="0"/>
              <a:t>Effects:</a:t>
            </a:r>
            <a:endParaRPr lang="en-US" sz="1000" dirty="0"/>
          </a:p>
          <a:p>
            <a:pPr marL="1028700" lvl="1" indent="-571500">
              <a:lnSpc>
                <a:spcPct val="150000"/>
              </a:lnSpc>
              <a:buAutoNum type="romanLcParenR"/>
            </a:pPr>
            <a:r>
              <a:rPr lang="en-US" sz="2800" b="1" dirty="0" smtClean="0"/>
              <a:t>Decrease in soil fertility.</a:t>
            </a:r>
          </a:p>
          <a:p>
            <a:pPr marL="1028700" lvl="1" indent="-571500">
              <a:lnSpc>
                <a:spcPct val="150000"/>
              </a:lnSpc>
              <a:buAutoNum type="romanLcParenR"/>
            </a:pPr>
            <a:r>
              <a:rPr lang="en-US" sz="2800" b="1" dirty="0" smtClean="0"/>
              <a:t>Changes in climate pattern.</a:t>
            </a:r>
          </a:p>
          <a:p>
            <a:pPr marL="1028700" lvl="1" indent="-571500">
              <a:lnSpc>
                <a:spcPct val="150000"/>
              </a:lnSpc>
              <a:buAutoNum type="romanLcParenR"/>
            </a:pPr>
            <a:r>
              <a:rPr lang="en-US" sz="2800" b="1" dirty="0" smtClean="0"/>
              <a:t>Loss of ecosystem.</a:t>
            </a:r>
          </a:p>
          <a:p>
            <a:pPr marL="1028700" lvl="1" indent="-571500">
              <a:lnSpc>
                <a:spcPct val="150000"/>
              </a:lnSpc>
              <a:buAutoNum type="romanLcParenR"/>
            </a:pPr>
            <a:r>
              <a:rPr lang="en-US" sz="2800" b="1" dirty="0" smtClean="0"/>
              <a:t>Increase in</a:t>
            </a:r>
            <a:r>
              <a:rPr lang="en-US" sz="2800" b="1" dirty="0" smtClean="0">
                <a:solidFill>
                  <a:srgbClr val="FF0000"/>
                </a:solidFill>
              </a:rPr>
              <a:t> </a:t>
            </a:r>
            <a:r>
              <a:rPr lang="en-US" sz="2800" b="1" dirty="0" smtClean="0"/>
              <a:t>salinity of the soil.</a:t>
            </a:r>
          </a:p>
          <a:p>
            <a:pPr marL="1028700" lvl="1" indent="-571500">
              <a:lnSpc>
                <a:spcPct val="150000"/>
              </a:lnSpc>
              <a:buAutoNum type="romanLcParenR"/>
            </a:pPr>
            <a:r>
              <a:rPr lang="en-US" sz="2800" b="1" dirty="0" smtClean="0"/>
              <a:t>Creation of Toxic dust.</a:t>
            </a:r>
          </a:p>
          <a:p>
            <a:pPr marL="1028700" lvl="1" indent="-571500">
              <a:lnSpc>
                <a:spcPct val="150000"/>
              </a:lnSpc>
              <a:buAutoNum type="romanLcParenR"/>
            </a:pPr>
            <a:r>
              <a:rPr lang="en-US" sz="2800" b="1" dirty="0" smtClean="0"/>
              <a:t>Pollution due to plastic disposable items.</a:t>
            </a:r>
          </a:p>
          <a:p>
            <a:pPr marL="1028700" lvl="1" indent="-571500">
              <a:lnSpc>
                <a:spcPct val="150000"/>
              </a:lnSpc>
              <a:buAutoNum type="romanLcParenR"/>
            </a:pPr>
            <a:r>
              <a:rPr lang="en-US" sz="2800" b="1" dirty="0" smtClean="0"/>
              <a:t>Alteration in the soil structure.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487" y="187036"/>
            <a:ext cx="6000590" cy="6547593"/>
          </a:xfrm>
          <a:prstGeom prst="rect">
            <a:avLst/>
          </a:prstGeom>
        </p:spPr>
      </p:pic>
      <p:sp>
        <p:nvSpPr>
          <p:cNvPr id="4" name="Slide Number Placeholder 3"/>
          <p:cNvSpPr>
            <a:spLocks noGrp="1"/>
          </p:cNvSpPr>
          <p:nvPr>
            <p:ph type="sldNum" sz="quarter" idx="12"/>
          </p:nvPr>
        </p:nvSpPr>
        <p:spPr>
          <a:xfrm>
            <a:off x="994064" y="6446840"/>
            <a:ext cx="2743200" cy="365125"/>
          </a:xfrm>
        </p:spPr>
        <p:txBody>
          <a:bodyPr/>
          <a:lstStyle/>
          <a:p>
            <a:fld id="{75E384CC-372F-47CF-B6B7-3A455399366B}" type="slidenum">
              <a:rPr lang="en-US" sz="1600" b="1" smtClean="0">
                <a:solidFill>
                  <a:srgbClr val="000099"/>
                </a:solidFill>
              </a:rPr>
              <a:t>31</a:t>
            </a:fld>
            <a:endParaRPr lang="en-US" sz="1600" b="1" dirty="0">
              <a:solidFill>
                <a:srgbClr val="000099"/>
              </a:solidFill>
            </a:endParaRPr>
          </a:p>
        </p:txBody>
      </p:sp>
    </p:spTree>
    <p:extLst>
      <p:ext uri="{BB962C8B-B14F-4D97-AF65-F5344CB8AC3E}">
        <p14:creationId xmlns:p14="http://schemas.microsoft.com/office/powerpoint/2010/main" val="1644198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88" y="189436"/>
            <a:ext cx="7145421" cy="6509474"/>
          </a:xfrm>
          <a:prstGeom prst="rect">
            <a:avLst/>
          </a:prstGeom>
          <a:noFill/>
        </p:spPr>
        <p:txBody>
          <a:bodyPr wrap="square" rtlCol="0">
            <a:spAutoFit/>
          </a:bodyPr>
          <a:lstStyle/>
          <a:p>
            <a:r>
              <a:rPr lang="en-US" sz="3600" dirty="0">
                <a:solidFill>
                  <a:schemeClr val="accent5"/>
                </a:solidFill>
              </a:rPr>
              <a:t>4</a:t>
            </a:r>
            <a:r>
              <a:rPr lang="en-US" sz="3600" dirty="0" smtClean="0">
                <a:solidFill>
                  <a:schemeClr val="accent5"/>
                </a:solidFill>
              </a:rPr>
              <a:t>. </a:t>
            </a:r>
            <a:r>
              <a:rPr lang="en-US" sz="4000" b="1" u="sng" dirty="0" smtClean="0">
                <a:solidFill>
                  <a:schemeClr val="accent5"/>
                </a:solidFill>
              </a:rPr>
              <a:t>Prevention and Control</a:t>
            </a:r>
            <a:r>
              <a:rPr lang="en-US" sz="4000" b="1" dirty="0" smtClean="0">
                <a:solidFill>
                  <a:schemeClr val="accent5"/>
                </a:solidFill>
              </a:rPr>
              <a:t>  </a:t>
            </a:r>
            <a:r>
              <a:rPr lang="en-US" sz="2400" dirty="0" smtClean="0">
                <a:solidFill>
                  <a:schemeClr val="accent5"/>
                </a:solidFill>
              </a:rPr>
              <a:t>Cont..</a:t>
            </a:r>
          </a:p>
          <a:p>
            <a:endParaRPr lang="en-US" sz="1600" dirty="0" smtClean="0">
              <a:solidFill>
                <a:schemeClr val="accent5"/>
              </a:solidFill>
            </a:endParaRPr>
          </a:p>
          <a:p>
            <a:pPr marL="457200" indent="-457200">
              <a:buFont typeface="Wingdings" pitchFamily="2" charset="2"/>
              <a:buChar char="q"/>
            </a:pPr>
            <a:r>
              <a:rPr lang="en-US" sz="2700" b="1" dirty="0" smtClean="0"/>
              <a:t>To control global warming &amp; climate change:</a:t>
            </a:r>
          </a:p>
          <a:p>
            <a:pPr marL="514350" indent="-514350">
              <a:buAutoNum type="arabicParenR"/>
            </a:pPr>
            <a:r>
              <a:rPr lang="en-US" sz="2800" b="1" dirty="0" smtClean="0"/>
              <a:t>Control &amp; stop GHG emission</a:t>
            </a:r>
          </a:p>
          <a:p>
            <a:pPr marL="514350" indent="-514350">
              <a:buAutoNum type="arabicParenR"/>
            </a:pPr>
            <a:r>
              <a:rPr lang="en-US" sz="2800" b="1" dirty="0" smtClean="0"/>
              <a:t>Removing CO2 from the atmosphere by: </a:t>
            </a:r>
          </a:p>
          <a:p>
            <a:pPr marL="514350" indent="-514350">
              <a:buFont typeface="Arial" pitchFamily="34" charset="0"/>
              <a:buChar char="•"/>
            </a:pPr>
            <a:r>
              <a:rPr lang="en-US" sz="2800" b="1" dirty="0" smtClean="0"/>
              <a:t>Afforestation</a:t>
            </a:r>
          </a:p>
          <a:p>
            <a:pPr marL="514350" indent="-514350">
              <a:buFont typeface="Arial" pitchFamily="34" charset="0"/>
              <a:buChar char="•"/>
            </a:pPr>
            <a:r>
              <a:rPr lang="en-US" sz="2800" b="1" dirty="0" smtClean="0"/>
              <a:t>Reforestation</a:t>
            </a:r>
          </a:p>
          <a:p>
            <a:pPr marL="514350" indent="-514350">
              <a:buFont typeface="Wingdings" pitchFamily="2" charset="2"/>
              <a:buChar char="q"/>
            </a:pPr>
            <a:r>
              <a:rPr lang="en-US" sz="2600" b="1" dirty="0" smtClean="0"/>
              <a:t>To control health hazard:</a:t>
            </a:r>
          </a:p>
          <a:p>
            <a:pPr marL="514350" indent="-514350">
              <a:buFont typeface="Arial" pitchFamily="34" charset="0"/>
              <a:buChar char="•"/>
            </a:pPr>
            <a:r>
              <a:rPr lang="en-US" sz="3200" b="1" dirty="0" smtClean="0"/>
              <a:t>Improve domestic, industrial &amp; municipal waste</a:t>
            </a:r>
          </a:p>
          <a:p>
            <a:pPr marL="514350" indent="-514350">
              <a:buFont typeface="Arial" pitchFamily="34" charset="0"/>
              <a:buChar char="•"/>
            </a:pPr>
            <a:r>
              <a:rPr lang="en-US" sz="3200" b="1" dirty="0" smtClean="0"/>
              <a:t>Provide sorting &amp; recycling of waste</a:t>
            </a:r>
          </a:p>
          <a:p>
            <a:pPr marL="514350" indent="-514350">
              <a:buFont typeface="Arial" pitchFamily="34" charset="0"/>
              <a:buChar char="•"/>
            </a:pPr>
            <a:r>
              <a:rPr lang="en-US" sz="2800" b="1" dirty="0" smtClean="0"/>
              <a:t>Separate storm water disposal from sewage disposal</a:t>
            </a:r>
          </a:p>
          <a:p>
            <a:pPr marL="514350" indent="-514350">
              <a:buFont typeface="Arial" pitchFamily="34" charset="0"/>
              <a:buChar char="•"/>
            </a:pPr>
            <a:r>
              <a:rPr lang="en-US" sz="3200" b="1" dirty="0" smtClean="0"/>
              <a:t>Stop using disposable plastic material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86" y="0"/>
            <a:ext cx="5094514" cy="6619009"/>
          </a:xfrm>
          <a:prstGeom prst="rect">
            <a:avLst/>
          </a:prstGeom>
        </p:spPr>
      </p:pic>
      <p:sp>
        <p:nvSpPr>
          <p:cNvPr id="4" name="Slide Number Placeholder 3"/>
          <p:cNvSpPr>
            <a:spLocks noGrp="1"/>
          </p:cNvSpPr>
          <p:nvPr>
            <p:ph type="sldNum" sz="quarter" idx="12"/>
          </p:nvPr>
        </p:nvSpPr>
        <p:spPr>
          <a:xfrm>
            <a:off x="2531918" y="6436446"/>
            <a:ext cx="2743200" cy="365125"/>
          </a:xfrm>
        </p:spPr>
        <p:txBody>
          <a:bodyPr/>
          <a:lstStyle/>
          <a:p>
            <a:fld id="{75E384CC-372F-47CF-B6B7-3A455399366B}" type="slidenum">
              <a:rPr lang="en-US" sz="2000" b="1" smtClean="0"/>
              <a:t>32</a:t>
            </a:fld>
            <a:endParaRPr lang="en-US" b="1" dirty="0"/>
          </a:p>
        </p:txBody>
      </p:sp>
    </p:spTree>
    <p:extLst>
      <p:ext uri="{BB962C8B-B14F-4D97-AF65-F5344CB8AC3E}">
        <p14:creationId xmlns:p14="http://schemas.microsoft.com/office/powerpoint/2010/main" val="452751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7658" y="127090"/>
            <a:ext cx="11976858" cy="5970865"/>
          </a:xfrm>
          <a:prstGeom prst="rect">
            <a:avLst/>
          </a:prstGeom>
          <a:noFill/>
        </p:spPr>
        <p:txBody>
          <a:bodyPr wrap="square" rtlCol="0">
            <a:spAutoFit/>
          </a:bodyPr>
          <a:lstStyle/>
          <a:p>
            <a:r>
              <a:rPr lang="en-US" sz="3600" dirty="0" smtClean="0">
                <a:solidFill>
                  <a:schemeClr val="accent5"/>
                </a:solidFill>
              </a:rPr>
              <a:t>4. </a:t>
            </a:r>
            <a:r>
              <a:rPr lang="en-US" sz="3600" b="1" u="sng" dirty="0" smtClean="0">
                <a:solidFill>
                  <a:schemeClr val="accent5"/>
                </a:solidFill>
              </a:rPr>
              <a:t>Prevention and Control </a:t>
            </a:r>
            <a:r>
              <a:rPr lang="en-US" sz="2400" dirty="0" smtClean="0">
                <a:solidFill>
                  <a:schemeClr val="accent5"/>
                </a:solidFill>
              </a:rPr>
              <a:t>Cont..</a:t>
            </a:r>
          </a:p>
          <a:p>
            <a:endParaRPr lang="en-US" sz="2400" dirty="0" smtClean="0">
              <a:solidFill>
                <a:schemeClr val="accent5"/>
              </a:solidFill>
            </a:endParaRPr>
          </a:p>
          <a:p>
            <a:pPr algn="ctr"/>
            <a:endParaRPr lang="en-US" sz="1000" dirty="0" smtClean="0"/>
          </a:p>
          <a:p>
            <a:pPr marL="457200" indent="-457200">
              <a:buFont typeface="Arial" pitchFamily="34" charset="0"/>
              <a:buChar char="•"/>
            </a:pPr>
            <a:r>
              <a:rPr lang="en-US" sz="3300" b="1" dirty="0" smtClean="0"/>
              <a:t>National legislation for anti-pollution laws and policies, use precautionary principles.</a:t>
            </a:r>
          </a:p>
          <a:p>
            <a:pPr marL="457200" indent="-457200">
              <a:buFont typeface="Arial" pitchFamily="34" charset="0"/>
              <a:buChar char="•"/>
            </a:pPr>
            <a:r>
              <a:rPr lang="en-US" sz="3300" b="1" dirty="0" smtClean="0"/>
              <a:t>Individual effort and awareness campaign.</a:t>
            </a:r>
          </a:p>
          <a:p>
            <a:endParaRPr lang="en-US" sz="3300" b="1" dirty="0" smtClean="0"/>
          </a:p>
          <a:p>
            <a:r>
              <a:rPr lang="en-US" sz="3600" b="1" dirty="0" smtClean="0">
                <a:solidFill>
                  <a:srgbClr val="000099"/>
                </a:solidFill>
              </a:rPr>
              <a:t>United Nations Environment Assembly (UNEA-4) took place from 11-15 March 2019 in Nairobi, Kenya on the theme,” Innovation solutions for Environmental challenges and sustainable consumption and products. Declaration commits  to significantly reduce single use of Plastic products by 2030</a:t>
            </a:r>
            <a:endParaRPr lang="en-US" sz="3200" dirty="0" smtClean="0"/>
          </a:p>
        </p:txBody>
      </p:sp>
      <p:sp>
        <p:nvSpPr>
          <p:cNvPr id="3" name="Slide Number Placeholder 2"/>
          <p:cNvSpPr>
            <a:spLocks noGrp="1"/>
          </p:cNvSpPr>
          <p:nvPr>
            <p:ph type="sldNum" sz="quarter" idx="12"/>
          </p:nvPr>
        </p:nvSpPr>
        <p:spPr/>
        <p:txBody>
          <a:bodyPr/>
          <a:lstStyle/>
          <a:p>
            <a:fld id="{75E384CC-372F-47CF-B6B7-3A455399366B}" type="slidenum">
              <a:rPr lang="en-US" sz="1600" b="1" smtClean="0"/>
              <a:t>33</a:t>
            </a:fld>
            <a:endParaRPr lang="en-US" sz="1600" b="1" dirty="0"/>
          </a:p>
        </p:txBody>
      </p:sp>
    </p:spTree>
    <p:extLst>
      <p:ext uri="{BB962C8B-B14F-4D97-AF65-F5344CB8AC3E}">
        <p14:creationId xmlns:p14="http://schemas.microsoft.com/office/powerpoint/2010/main" val="3809068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08" y="349848"/>
            <a:ext cx="11976858" cy="5878532"/>
          </a:xfrm>
          <a:prstGeom prst="rect">
            <a:avLst/>
          </a:prstGeom>
          <a:noFill/>
        </p:spPr>
        <p:txBody>
          <a:bodyPr wrap="square" rtlCol="0">
            <a:spAutoFit/>
          </a:bodyPr>
          <a:lstStyle/>
          <a:p>
            <a:r>
              <a:rPr lang="en-US" sz="3600" dirty="0" smtClean="0">
                <a:solidFill>
                  <a:schemeClr val="accent5"/>
                </a:solidFill>
              </a:rPr>
              <a:t>4. </a:t>
            </a:r>
            <a:r>
              <a:rPr lang="en-US" sz="3600" b="1" u="sng" dirty="0" smtClean="0">
                <a:solidFill>
                  <a:schemeClr val="accent5"/>
                </a:solidFill>
              </a:rPr>
              <a:t>Prevention and Control </a:t>
            </a:r>
            <a:r>
              <a:rPr lang="en-US" sz="2400" dirty="0" smtClean="0">
                <a:solidFill>
                  <a:schemeClr val="accent5"/>
                </a:solidFill>
              </a:rPr>
              <a:t>Cont..</a:t>
            </a:r>
          </a:p>
          <a:p>
            <a:endParaRPr lang="en-US" sz="2000" dirty="0" smtClean="0">
              <a:solidFill>
                <a:schemeClr val="accent5"/>
              </a:solidFill>
            </a:endParaRPr>
          </a:p>
          <a:p>
            <a:pPr marL="514350" indent="-514350">
              <a:buFont typeface="+mj-lt"/>
              <a:buAutoNum type="arabicPeriod"/>
            </a:pPr>
            <a:r>
              <a:rPr lang="en-US" sz="3200" b="1" u="sng" dirty="0" smtClean="0">
                <a:solidFill>
                  <a:srgbClr val="000099"/>
                </a:solidFill>
              </a:rPr>
              <a:t>Paris agreement of 2015:</a:t>
            </a:r>
          </a:p>
          <a:p>
            <a:endParaRPr lang="en-US" b="1" u="sng" dirty="0" smtClean="0">
              <a:solidFill>
                <a:srgbClr val="000099"/>
              </a:solidFill>
            </a:endParaRPr>
          </a:p>
          <a:p>
            <a:r>
              <a:rPr lang="en-US" sz="3200" dirty="0" smtClean="0"/>
              <a:t>At Paris climate conference (COP21) in Dec. 2015, 195 countries  adopted first ever universal ,legally binding global climate deal.</a:t>
            </a:r>
          </a:p>
          <a:p>
            <a:r>
              <a:rPr lang="en-US" sz="3200" dirty="0" smtClean="0"/>
              <a:t>It Calls for :</a:t>
            </a:r>
          </a:p>
          <a:p>
            <a:r>
              <a:rPr lang="en-US" sz="3200" b="1" dirty="0" err="1" smtClean="0">
                <a:solidFill>
                  <a:srgbClr val="000099"/>
                </a:solidFill>
              </a:rPr>
              <a:t>i</a:t>
            </a:r>
            <a:r>
              <a:rPr lang="en-US" sz="3200" b="1" dirty="0" smtClean="0">
                <a:solidFill>
                  <a:srgbClr val="000099"/>
                </a:solidFill>
              </a:rPr>
              <a:t>) To reduce GHG  emission to achieve WHO air quality guidelines by safe level by 2030.</a:t>
            </a:r>
          </a:p>
          <a:p>
            <a:r>
              <a:rPr lang="en-US" sz="3200" b="1" dirty="0" smtClean="0">
                <a:solidFill>
                  <a:srgbClr val="000099"/>
                </a:solidFill>
              </a:rPr>
              <a:t>ii) To limit global temperature increase to below 2 degree Celsius,    above preindustrial level by 2100.</a:t>
            </a:r>
          </a:p>
          <a:p>
            <a:r>
              <a:rPr lang="en-US" sz="3200" b="1" dirty="0" smtClean="0">
                <a:solidFill>
                  <a:srgbClr val="000099"/>
                </a:solidFill>
              </a:rPr>
              <a:t> iii) To control sea level rise to 20cm. By 2300</a:t>
            </a:r>
          </a:p>
        </p:txBody>
      </p:sp>
      <p:sp>
        <p:nvSpPr>
          <p:cNvPr id="3" name="Slide Number Placeholder 2"/>
          <p:cNvSpPr>
            <a:spLocks noGrp="1"/>
          </p:cNvSpPr>
          <p:nvPr>
            <p:ph type="sldNum" sz="quarter" idx="12"/>
          </p:nvPr>
        </p:nvSpPr>
        <p:spPr/>
        <p:txBody>
          <a:bodyPr/>
          <a:lstStyle/>
          <a:p>
            <a:fld id="{75E384CC-372F-47CF-B6B7-3A455399366B}" type="slidenum">
              <a:rPr lang="en-US" smtClean="0"/>
              <a:t>34</a:t>
            </a:fld>
            <a:endParaRPr lang="en-US"/>
          </a:p>
        </p:txBody>
      </p:sp>
    </p:spTree>
    <p:extLst>
      <p:ext uri="{BB962C8B-B14F-4D97-AF65-F5344CB8AC3E}">
        <p14:creationId xmlns:p14="http://schemas.microsoft.com/office/powerpoint/2010/main" val="3634583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58" y="127090"/>
            <a:ext cx="11976858" cy="3416320"/>
          </a:xfrm>
          <a:prstGeom prst="rect">
            <a:avLst/>
          </a:prstGeom>
          <a:noFill/>
        </p:spPr>
        <p:txBody>
          <a:bodyPr wrap="square" rtlCol="0">
            <a:spAutoFit/>
          </a:bodyPr>
          <a:lstStyle/>
          <a:p>
            <a:r>
              <a:rPr lang="en-US" sz="3600" dirty="0">
                <a:solidFill>
                  <a:schemeClr val="accent5"/>
                </a:solidFill>
              </a:rPr>
              <a:t>5</a:t>
            </a:r>
            <a:r>
              <a:rPr lang="en-US" sz="3600" dirty="0" smtClean="0">
                <a:solidFill>
                  <a:schemeClr val="accent5"/>
                </a:solidFill>
              </a:rPr>
              <a:t>. </a:t>
            </a:r>
            <a:r>
              <a:rPr lang="en-US" sz="3600" b="1" u="sng" dirty="0" smtClean="0">
                <a:solidFill>
                  <a:schemeClr val="accent5"/>
                </a:solidFill>
              </a:rPr>
              <a:t>Islamic Perspective to control Environmental Pollution </a:t>
            </a:r>
          </a:p>
          <a:p>
            <a:pPr marL="571500" indent="-571500">
              <a:buFont typeface="Arial" pitchFamily="34" charset="0"/>
              <a:buChar char="•"/>
            </a:pPr>
            <a:r>
              <a:rPr lang="en-GB" sz="3600" dirty="0"/>
              <a:t>The Islamic perspective on the environment rests on the belief that Allah (</a:t>
            </a:r>
            <a:r>
              <a:rPr lang="en-GB" sz="3600" dirty="0" err="1"/>
              <a:t>swt</a:t>
            </a:r>
            <a:r>
              <a:rPr lang="en-GB" sz="3600" dirty="0"/>
              <a:t>) is the </a:t>
            </a:r>
            <a:r>
              <a:rPr lang="en-GB" sz="3600" dirty="0" smtClean="0"/>
              <a:t>Creator </a:t>
            </a:r>
            <a:r>
              <a:rPr lang="en-GB" sz="3600" dirty="0"/>
              <a:t>and </a:t>
            </a:r>
            <a:r>
              <a:rPr lang="en-GB" sz="3600" dirty="0" err="1"/>
              <a:t>S</a:t>
            </a:r>
            <a:r>
              <a:rPr lang="en-GB" sz="3600" dirty="0" err="1" smtClean="0"/>
              <a:t>ustainer</a:t>
            </a:r>
            <a:r>
              <a:rPr lang="en-GB" sz="3600" dirty="0"/>
              <a:t>  of the universe.</a:t>
            </a:r>
          </a:p>
          <a:p>
            <a:pPr marL="571500" indent="-571500">
              <a:buFont typeface="Arial" pitchFamily="34" charset="0"/>
              <a:buChar char="•"/>
            </a:pPr>
            <a:r>
              <a:rPr lang="en-GB" sz="3600" dirty="0" smtClean="0"/>
              <a:t>Every </a:t>
            </a:r>
            <a:r>
              <a:rPr lang="en-GB" sz="3600" dirty="0"/>
              <a:t>thing created by Allah has a just purpose which must be fulfilled </a:t>
            </a:r>
            <a:r>
              <a:rPr lang="en-GB" sz="3600" dirty="0" smtClean="0"/>
              <a:t>:</a:t>
            </a:r>
            <a:endParaRPr lang="en-GB" sz="3600" dirty="0"/>
          </a:p>
        </p:txBody>
      </p:sp>
      <p:graphicFrame>
        <p:nvGraphicFramePr>
          <p:cNvPr id="4" name="Table 3"/>
          <p:cNvGraphicFramePr>
            <a:graphicFrameLocks noGrp="1"/>
          </p:cNvGraphicFramePr>
          <p:nvPr>
            <p:extLst>
              <p:ext uri="{D42A27DB-BD31-4B8C-83A1-F6EECF244321}">
                <p14:modId xmlns:p14="http://schemas.microsoft.com/office/powerpoint/2010/main" val="4052941403"/>
              </p:ext>
            </p:extLst>
          </p:nvPr>
        </p:nvGraphicFramePr>
        <p:xfrm>
          <a:off x="117658" y="3451054"/>
          <a:ext cx="11976858" cy="2889407"/>
        </p:xfrm>
        <a:graphic>
          <a:graphicData uri="http://schemas.openxmlformats.org/drawingml/2006/table">
            <a:tbl>
              <a:tblPr firstRow="1" bandRow="1">
                <a:tableStyleId>{5C22544A-7EE6-4342-B048-85BDC9FD1C3A}</a:tableStyleId>
              </a:tblPr>
              <a:tblGrid>
                <a:gridCol w="11976858"/>
              </a:tblGrid>
              <a:tr h="700035">
                <a:tc>
                  <a:txBody>
                    <a:bodyPr/>
                    <a:lstStyle/>
                    <a:p>
                      <a:pPr algn="ctr">
                        <a:lnSpc>
                          <a:spcPct val="150000"/>
                        </a:lnSpc>
                      </a:pPr>
                      <a:r>
                        <a:rPr lang="en-US" sz="3600" dirty="0" smtClean="0"/>
                        <a:t>Quran:</a:t>
                      </a:r>
                      <a:r>
                        <a:rPr lang="en-US" sz="3600" baseline="0" dirty="0" smtClean="0"/>
                        <a:t> 3</a:t>
                      </a:r>
                      <a:r>
                        <a:rPr lang="en-US" sz="3600" dirty="0" smtClean="0"/>
                        <a:t>:46</a:t>
                      </a:r>
                      <a:endParaRPr lang="en-US" sz="3600" dirty="0"/>
                    </a:p>
                  </a:txBody>
                  <a:tcPr/>
                </a:tc>
              </a:tr>
              <a:tr h="19750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smtClean="0"/>
                        <a:t>“</a:t>
                      </a:r>
                      <a:r>
                        <a:rPr lang="en-GB" sz="3600" b="1" dirty="0" smtClean="0"/>
                        <a:t>We created not the heavens and earth and  all between them but for just ends, and for a term appointed: but those who reject Faith turn away from whereof they are warned".</a:t>
                      </a:r>
                      <a:endParaRPr lang="en-US" sz="3600" b="1" dirty="0" smtClean="0"/>
                    </a:p>
                  </a:txBody>
                  <a:tcPr/>
                </a:tc>
              </a:tr>
            </a:tbl>
          </a:graphicData>
        </a:graphic>
      </p:graphicFrame>
      <p:sp>
        <p:nvSpPr>
          <p:cNvPr id="3" name="Slide Number Placeholder 2"/>
          <p:cNvSpPr>
            <a:spLocks noGrp="1"/>
          </p:cNvSpPr>
          <p:nvPr>
            <p:ph type="sldNum" sz="quarter" idx="12"/>
          </p:nvPr>
        </p:nvSpPr>
        <p:spPr/>
        <p:txBody>
          <a:bodyPr/>
          <a:lstStyle/>
          <a:p>
            <a:fld id="{75E384CC-372F-47CF-B6B7-3A455399366B}" type="slidenum">
              <a:rPr lang="en-US" smtClean="0"/>
              <a:t>35</a:t>
            </a:fld>
            <a:endParaRPr lang="en-US"/>
          </a:p>
        </p:txBody>
      </p:sp>
    </p:spTree>
    <p:extLst>
      <p:ext uri="{BB962C8B-B14F-4D97-AF65-F5344CB8AC3E}">
        <p14:creationId xmlns:p14="http://schemas.microsoft.com/office/powerpoint/2010/main" val="13676986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7658" y="127090"/>
            <a:ext cx="11976858" cy="784830"/>
          </a:xfrm>
          <a:prstGeom prst="rect">
            <a:avLst/>
          </a:prstGeom>
          <a:noFill/>
        </p:spPr>
        <p:txBody>
          <a:bodyPr wrap="square" rtlCol="0">
            <a:spAutoFit/>
          </a:bodyPr>
          <a:lstStyle/>
          <a:p>
            <a:r>
              <a:rPr lang="en-US" sz="3600" dirty="0">
                <a:solidFill>
                  <a:schemeClr val="accent5"/>
                </a:solidFill>
              </a:rPr>
              <a:t>5</a:t>
            </a:r>
            <a:r>
              <a:rPr lang="en-US" sz="3600" dirty="0" smtClean="0">
                <a:solidFill>
                  <a:schemeClr val="accent5"/>
                </a:solidFill>
              </a:rPr>
              <a:t>. </a:t>
            </a:r>
            <a:r>
              <a:rPr lang="en-US" sz="3600" b="1" u="sng" dirty="0" smtClean="0">
                <a:solidFill>
                  <a:schemeClr val="accent5"/>
                </a:solidFill>
              </a:rPr>
              <a:t>Islamic Perspective to control Environmental Pollution</a:t>
            </a:r>
            <a:r>
              <a:rPr lang="en-US" sz="3600" b="1" dirty="0" smtClean="0">
                <a:solidFill>
                  <a:schemeClr val="accent5"/>
                </a:solidFill>
              </a:rPr>
              <a:t> </a:t>
            </a:r>
            <a:r>
              <a:rPr lang="en-US" sz="2400" dirty="0" smtClean="0">
                <a:solidFill>
                  <a:schemeClr val="accent5"/>
                </a:solidFill>
              </a:rPr>
              <a:t>Cont..</a:t>
            </a:r>
            <a:endParaRPr lang="en-US" sz="3600" b="1" u="sng" dirty="0">
              <a:solidFill>
                <a:schemeClr val="accent5"/>
              </a:solidFill>
            </a:endParaRPr>
          </a:p>
          <a:p>
            <a:pPr algn="ctr"/>
            <a:endParaRPr lang="en-US" sz="900" dirty="0" smtClean="0"/>
          </a:p>
        </p:txBody>
      </p:sp>
      <p:graphicFrame>
        <p:nvGraphicFramePr>
          <p:cNvPr id="4" name="Table 3"/>
          <p:cNvGraphicFramePr>
            <a:graphicFrameLocks noGrp="1"/>
          </p:cNvGraphicFramePr>
          <p:nvPr>
            <p:extLst>
              <p:ext uri="{D42A27DB-BD31-4B8C-83A1-F6EECF244321}">
                <p14:modId xmlns:p14="http://schemas.microsoft.com/office/powerpoint/2010/main" val="3761275181"/>
              </p:ext>
            </p:extLst>
          </p:nvPr>
        </p:nvGraphicFramePr>
        <p:xfrm>
          <a:off x="82060" y="894856"/>
          <a:ext cx="11980985" cy="1390342"/>
        </p:xfrm>
        <a:graphic>
          <a:graphicData uri="http://schemas.openxmlformats.org/drawingml/2006/table">
            <a:tbl>
              <a:tblPr firstRow="1" bandRow="1">
                <a:tableStyleId>{5C22544A-7EE6-4342-B048-85BDC9FD1C3A}</a:tableStyleId>
              </a:tblPr>
              <a:tblGrid>
                <a:gridCol w="11980985"/>
              </a:tblGrid>
              <a:tr h="629160">
                <a:tc>
                  <a:txBody>
                    <a:bodyPr/>
                    <a:lstStyle/>
                    <a:p>
                      <a:pPr algn="ctr"/>
                      <a:r>
                        <a:rPr lang="en-GB" sz="3600" dirty="0" smtClean="0"/>
                        <a:t>ENVIRONMENTAL BALANCE IN ISLAM :</a:t>
                      </a:r>
                      <a:endParaRPr lang="en-US" sz="1600" dirty="0"/>
                    </a:p>
                  </a:txBody>
                  <a:tcPr/>
                </a:tc>
              </a:tr>
              <a:tr h="7502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b="1" dirty="0" smtClean="0"/>
                        <a:t>Quran (49:54): </a:t>
                      </a:r>
                      <a:r>
                        <a:rPr lang="en-GB" sz="2800" b="1" dirty="0" smtClean="0"/>
                        <a:t>"Verily all things we have created in proportion and measure."</a:t>
                      </a: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69299845"/>
              </p:ext>
            </p:extLst>
          </p:nvPr>
        </p:nvGraphicFramePr>
        <p:xfrm>
          <a:off x="106776" y="2322371"/>
          <a:ext cx="11976858" cy="1733813"/>
        </p:xfrm>
        <a:graphic>
          <a:graphicData uri="http://schemas.openxmlformats.org/drawingml/2006/table">
            <a:tbl>
              <a:tblPr firstRow="1" bandRow="1">
                <a:tableStyleId>{5C22544A-7EE6-4342-B048-85BDC9FD1C3A}</a:tableStyleId>
              </a:tblPr>
              <a:tblGrid>
                <a:gridCol w="11976858"/>
              </a:tblGrid>
              <a:tr h="667013">
                <a:tc>
                  <a:txBody>
                    <a:bodyPr/>
                    <a:lstStyle/>
                    <a:p>
                      <a:endParaRPr lang="en-US" sz="800" dirty="0"/>
                    </a:p>
                  </a:txBody>
                  <a:tcPr/>
                </a:tc>
              </a:tr>
              <a:tr h="706154">
                <a:tc>
                  <a:txBody>
                    <a:bodyPr/>
                    <a:lstStyle/>
                    <a:p>
                      <a:pPr algn="ctr"/>
                      <a:r>
                        <a:rPr lang="en-GB" sz="3200" b="1" dirty="0" smtClean="0"/>
                        <a:t>"There is not a thing but it's store  house are with Us .But We only sent down each thing in an appropriate measure</a:t>
                      </a:r>
                      <a:r>
                        <a:rPr lang="en-GB" sz="3200" dirty="0" smtClean="0"/>
                        <a:t>."</a:t>
                      </a:r>
                      <a:endParaRPr lang="en-US" sz="3200" b="1" dirty="0" smtClean="0"/>
                    </a:p>
                  </a:txBody>
                  <a:tcPr/>
                </a:tc>
              </a:tr>
            </a:tbl>
          </a:graphicData>
        </a:graphic>
      </p:graphicFrame>
      <p:sp>
        <p:nvSpPr>
          <p:cNvPr id="9" name="TextBox 8"/>
          <p:cNvSpPr txBox="1"/>
          <p:nvPr/>
        </p:nvSpPr>
        <p:spPr>
          <a:xfrm>
            <a:off x="117658" y="5119971"/>
            <a:ext cx="10679723" cy="369332"/>
          </a:xfrm>
          <a:prstGeom prst="rect">
            <a:avLst/>
          </a:prstGeom>
          <a:noFill/>
        </p:spPr>
        <p:txBody>
          <a:bodyPr wrap="square" rtlCol="0">
            <a:spAutoFit/>
          </a:bodyPr>
          <a:lstStyle/>
          <a:p>
            <a:r>
              <a:rPr lang="en-GB" dirty="0" smtClean="0"/>
              <a:t> </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48" y="2235813"/>
            <a:ext cx="30845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405038220"/>
              </p:ext>
            </p:extLst>
          </p:nvPr>
        </p:nvGraphicFramePr>
        <p:xfrm>
          <a:off x="117658" y="4041490"/>
          <a:ext cx="11976858" cy="2709173"/>
        </p:xfrm>
        <a:graphic>
          <a:graphicData uri="http://schemas.openxmlformats.org/drawingml/2006/table">
            <a:tbl>
              <a:tblPr firstRow="1" bandRow="1">
                <a:tableStyleId>{5C22544A-7EE6-4342-B048-85BDC9FD1C3A}</a:tableStyleId>
              </a:tblPr>
              <a:tblGrid>
                <a:gridCol w="11976858"/>
              </a:tblGrid>
              <a:tr h="667013">
                <a:tc>
                  <a:txBody>
                    <a:bodyPr/>
                    <a:lstStyle/>
                    <a:p>
                      <a:pPr algn="ctr"/>
                      <a:r>
                        <a:rPr kumimoji="0" lang="en-GB" sz="3200" b="0" i="0" u="none" strike="noStrike" kern="1200" cap="none" spc="0" normalizeH="0" baseline="0" noProof="0" dirty="0" smtClean="0">
                          <a:ln>
                            <a:noFill/>
                          </a:ln>
                          <a:solidFill>
                            <a:prstClr val="black"/>
                          </a:solidFill>
                          <a:effectLst/>
                          <a:uLnTx/>
                          <a:uFillTx/>
                          <a:latin typeface="+mn-lt"/>
                          <a:ea typeface="+mn-ea"/>
                          <a:cs typeface="+mn-cs"/>
                        </a:rPr>
                        <a:t>Quran ( 20:19) </a:t>
                      </a:r>
                      <a:endParaRPr lang="en-US" sz="800" dirty="0"/>
                    </a:p>
                  </a:txBody>
                  <a:tcPr/>
                </a:tc>
              </a:tr>
              <a:tr h="706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1" dirty="0" smtClean="0"/>
                        <a:t>And the earth We have spread out, set there in mountains firm and immovable and produced there in all kinds of things in due balance.</a:t>
                      </a:r>
                      <a:br>
                        <a:rPr lang="en-GB" sz="3200" b="1" dirty="0" smtClean="0"/>
                      </a:br>
                      <a:r>
                        <a:rPr lang="en-GB" sz="3200" b="1" dirty="0" smtClean="0"/>
                        <a:t>And We have provided therein means of sustenance for you and for whose sustenance ,you are not responsible.</a:t>
                      </a:r>
                    </a:p>
                  </a:txBody>
                  <a:tcPr/>
                </a:tc>
              </a:tr>
            </a:tbl>
          </a:graphicData>
        </a:graphic>
      </p:graphicFrame>
      <p:sp>
        <p:nvSpPr>
          <p:cNvPr id="3" name="Slide Number Placeholder 2"/>
          <p:cNvSpPr>
            <a:spLocks noGrp="1"/>
          </p:cNvSpPr>
          <p:nvPr>
            <p:ph type="sldNum" sz="quarter" idx="12"/>
          </p:nvPr>
        </p:nvSpPr>
        <p:spPr/>
        <p:txBody>
          <a:bodyPr/>
          <a:lstStyle/>
          <a:p>
            <a:fld id="{75E384CC-372F-47CF-B6B7-3A455399366B}" type="slidenum">
              <a:rPr lang="en-US" smtClean="0"/>
              <a:t>36</a:t>
            </a:fld>
            <a:endParaRPr lang="en-US"/>
          </a:p>
        </p:txBody>
      </p:sp>
    </p:spTree>
    <p:extLst>
      <p:ext uri="{BB962C8B-B14F-4D97-AF65-F5344CB8AC3E}">
        <p14:creationId xmlns:p14="http://schemas.microsoft.com/office/powerpoint/2010/main" val="2686010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58" y="127090"/>
            <a:ext cx="11976858" cy="646331"/>
          </a:xfrm>
          <a:prstGeom prst="rect">
            <a:avLst/>
          </a:prstGeom>
          <a:noFill/>
        </p:spPr>
        <p:txBody>
          <a:bodyPr wrap="square" rtlCol="0">
            <a:spAutoFit/>
          </a:bodyPr>
          <a:lstStyle/>
          <a:p>
            <a:r>
              <a:rPr lang="en-US" sz="3600" dirty="0">
                <a:solidFill>
                  <a:schemeClr val="accent5"/>
                </a:solidFill>
              </a:rPr>
              <a:t>5</a:t>
            </a:r>
            <a:r>
              <a:rPr lang="en-US" sz="3600" dirty="0" smtClean="0">
                <a:solidFill>
                  <a:schemeClr val="accent5"/>
                </a:solidFill>
              </a:rPr>
              <a:t>. </a:t>
            </a:r>
            <a:r>
              <a:rPr lang="en-US" sz="3600" b="1" u="sng" dirty="0" smtClean="0">
                <a:solidFill>
                  <a:schemeClr val="accent5"/>
                </a:solidFill>
              </a:rPr>
              <a:t>Islamic Perspective to control Environmental Pollution </a:t>
            </a:r>
            <a:r>
              <a:rPr lang="en-US" sz="2400" dirty="0" smtClean="0">
                <a:solidFill>
                  <a:schemeClr val="accent5"/>
                </a:solidFill>
              </a:rPr>
              <a:t>Cont..</a:t>
            </a:r>
            <a:endParaRPr lang="en-US" sz="3600" b="1" u="sng" dirty="0">
              <a:solidFill>
                <a:schemeClr val="accent5"/>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36241021"/>
              </p:ext>
            </p:extLst>
          </p:nvPr>
        </p:nvGraphicFramePr>
        <p:xfrm>
          <a:off x="117658" y="943489"/>
          <a:ext cx="11976858" cy="5663414"/>
        </p:xfrm>
        <a:graphic>
          <a:graphicData uri="http://schemas.openxmlformats.org/drawingml/2006/table">
            <a:tbl>
              <a:tblPr firstRow="1" bandRow="1">
                <a:tableStyleId>{5C22544A-7EE6-4342-B048-85BDC9FD1C3A}</a:tableStyleId>
              </a:tblPr>
              <a:tblGrid>
                <a:gridCol w="11976858"/>
              </a:tblGrid>
              <a:tr h="725654">
                <a:tc>
                  <a:txBody>
                    <a:bodyPr/>
                    <a:lstStyle/>
                    <a:p>
                      <a:r>
                        <a:rPr lang="en-GB" sz="4000" dirty="0" smtClean="0"/>
                        <a:t>Environmental Consciousness and Sanitation:</a:t>
                      </a:r>
                      <a:endParaRPr lang="en-US" sz="4000" dirty="0"/>
                    </a:p>
                  </a:txBody>
                  <a:tcPr/>
                </a:tc>
              </a:tr>
              <a:tr h="1873393">
                <a:tc>
                  <a:txBody>
                    <a:bodyPr/>
                    <a:lstStyle/>
                    <a:p>
                      <a:pPr marL="457200" indent="-457200" algn="l">
                        <a:buFont typeface="Arial" pitchFamily="34" charset="0"/>
                        <a:buChar char="•"/>
                      </a:pPr>
                      <a:r>
                        <a:rPr lang="en-GB" sz="3400" b="1" dirty="0" smtClean="0"/>
                        <a:t>Islamic teaching attach high importance to "Cleanliness". </a:t>
                      </a:r>
                      <a:r>
                        <a:rPr lang="en-GB" sz="3400" b="1" dirty="0" smtClean="0">
                          <a:solidFill>
                            <a:srgbClr val="000099"/>
                          </a:solidFill>
                        </a:rPr>
                        <a:t>It is  declared as half of faith (IMAAN)</a:t>
                      </a:r>
                      <a:r>
                        <a:rPr lang="en-GB" sz="3400" b="1" dirty="0" smtClean="0"/>
                        <a:t>  </a:t>
                      </a:r>
                      <a:r>
                        <a:rPr lang="en-GB" sz="2400" b="0" dirty="0" smtClean="0"/>
                        <a:t>(</a:t>
                      </a:r>
                      <a:r>
                        <a:rPr lang="en-GB" sz="2400" b="0" dirty="0" err="1" smtClean="0"/>
                        <a:t>Musnad</a:t>
                      </a:r>
                      <a:r>
                        <a:rPr lang="en-GB" sz="2400" b="0" dirty="0" smtClean="0"/>
                        <a:t> Ahmed, Vol.5.p342)</a:t>
                      </a:r>
                      <a:endParaRPr lang="en-GB" sz="3400" b="0" dirty="0" smtClean="0"/>
                    </a:p>
                    <a:p>
                      <a:pPr marL="457200" indent="-457200" algn="l">
                        <a:buFont typeface="Arial" pitchFamily="34" charset="0"/>
                        <a:buChar char="•"/>
                      </a:pPr>
                      <a:r>
                        <a:rPr lang="en-GB" sz="3400" b="1" dirty="0" smtClean="0">
                          <a:solidFill>
                            <a:srgbClr val="000099"/>
                          </a:solidFill>
                        </a:rPr>
                        <a:t>Prophet( pbuh) prohibited urination in the water and in the holes</a:t>
                      </a:r>
                      <a:r>
                        <a:rPr lang="en-GB" sz="3400" b="1" baseline="0" dirty="0" smtClean="0">
                          <a:solidFill>
                            <a:srgbClr val="000099"/>
                          </a:solidFill>
                        </a:rPr>
                        <a:t> </a:t>
                      </a:r>
                      <a:r>
                        <a:rPr lang="en-GB" sz="3400" b="1" dirty="0" smtClean="0">
                          <a:solidFill>
                            <a:srgbClr val="000099"/>
                          </a:solidFill>
                        </a:rPr>
                        <a:t>of animals </a:t>
                      </a:r>
                      <a:r>
                        <a:rPr lang="en-GB" sz="2400" b="0" dirty="0" smtClean="0"/>
                        <a:t>(</a:t>
                      </a:r>
                      <a:r>
                        <a:rPr lang="en-GB" sz="2400" b="0" dirty="0" err="1" smtClean="0"/>
                        <a:t>Mishkat</a:t>
                      </a:r>
                      <a:r>
                        <a:rPr lang="en-GB" sz="2400" b="0" dirty="0" smtClean="0"/>
                        <a:t> Al- </a:t>
                      </a:r>
                      <a:r>
                        <a:rPr lang="en-GB" sz="2400" b="0" dirty="0" err="1" smtClean="0"/>
                        <a:t>Masabeh</a:t>
                      </a:r>
                      <a:r>
                        <a:rPr lang="en-GB" sz="2400" b="0" dirty="0" smtClean="0"/>
                        <a:t>, Vol.2.p442)</a:t>
                      </a:r>
                      <a:endParaRPr lang="en-GB" sz="3400" b="0" dirty="0" smtClean="0"/>
                    </a:p>
                    <a:p>
                      <a:pPr marL="457200" indent="-457200" algn="l">
                        <a:buFont typeface="Arial" pitchFamily="34" charset="0"/>
                        <a:buChar char="•"/>
                      </a:pPr>
                      <a:r>
                        <a:rPr lang="en-GB" sz="3400" b="1" dirty="0" smtClean="0">
                          <a:solidFill>
                            <a:srgbClr val="000099"/>
                          </a:solidFill>
                        </a:rPr>
                        <a:t>Prophet (pbuh) said: "Beware of three acts that cause you to be cursed : Relieving yourself in a shaded places (That people utilize); in a walking way or  in a watering place</a:t>
                      </a:r>
                    </a:p>
                    <a:p>
                      <a:pPr marL="457200" indent="-457200" algn="l">
                        <a:buFont typeface="Arial" pitchFamily="34" charset="0"/>
                        <a:buChar char="•"/>
                      </a:pPr>
                      <a:r>
                        <a:rPr lang="en-GB" sz="4000" b="1" dirty="0" smtClean="0">
                          <a:solidFill>
                            <a:srgbClr val="000099"/>
                          </a:solidFill>
                        </a:rPr>
                        <a:t>"Removing harmful things from the Roads is an </a:t>
                      </a:r>
                      <a:endParaRPr lang="en-GB" sz="4000" b="1" dirty="0" smtClean="0">
                        <a:solidFill>
                          <a:srgbClr val="000099"/>
                        </a:solidFill>
                      </a:endParaRPr>
                    </a:p>
                    <a:p>
                      <a:pPr marL="0" indent="0" algn="l">
                        <a:buFont typeface="Arial" pitchFamily="34" charset="0"/>
                        <a:buNone/>
                      </a:pPr>
                      <a:r>
                        <a:rPr lang="en-GB" sz="4000" b="1" dirty="0" smtClean="0">
                          <a:solidFill>
                            <a:srgbClr val="000099"/>
                          </a:solidFill>
                        </a:rPr>
                        <a:t>      act </a:t>
                      </a:r>
                      <a:r>
                        <a:rPr lang="en-GB" sz="4000" b="1" dirty="0" smtClean="0">
                          <a:solidFill>
                            <a:srgbClr val="000099"/>
                          </a:solidFill>
                        </a:rPr>
                        <a:t>of </a:t>
                      </a:r>
                      <a:r>
                        <a:rPr lang="en-GB" sz="4000" b="1" dirty="0" smtClean="0">
                          <a:solidFill>
                            <a:srgbClr val="000099"/>
                          </a:solidFill>
                        </a:rPr>
                        <a:t>charity”</a:t>
                      </a:r>
                      <a:r>
                        <a:rPr lang="en-GB" sz="3400" b="1" dirty="0" smtClean="0"/>
                        <a:t> </a:t>
                      </a:r>
                      <a:r>
                        <a:rPr lang="en-GB" sz="2400" b="0" dirty="0" smtClean="0"/>
                        <a:t>(Narrated by </a:t>
                      </a:r>
                      <a:r>
                        <a:rPr lang="en-GB" sz="2400" b="0" dirty="0" err="1" smtClean="0"/>
                        <a:t>AbuDharr</a:t>
                      </a:r>
                      <a:r>
                        <a:rPr lang="en-GB" sz="2400" b="0" dirty="0" smtClean="0"/>
                        <a:t> Al </a:t>
                      </a:r>
                      <a:r>
                        <a:rPr lang="en-GB" sz="2400" b="0" dirty="0" err="1" smtClean="0"/>
                        <a:t>Ghafari</a:t>
                      </a:r>
                      <a:r>
                        <a:rPr lang="en-GB" sz="2400" b="0" dirty="0" smtClean="0"/>
                        <a:t> (RA).</a:t>
                      </a:r>
                    </a:p>
                  </a:txBody>
                  <a:tcPr/>
                </a:tc>
              </a:tr>
            </a:tbl>
          </a:graphicData>
        </a:graphic>
      </p:graphicFrame>
      <p:sp>
        <p:nvSpPr>
          <p:cNvPr id="5" name="Rectangle 4"/>
          <p:cNvSpPr/>
          <p:nvPr/>
        </p:nvSpPr>
        <p:spPr>
          <a:xfrm>
            <a:off x="586153" y="1305342"/>
            <a:ext cx="10832123" cy="646331"/>
          </a:xfrm>
          <a:prstGeom prst="rect">
            <a:avLst/>
          </a:prstGeom>
        </p:spPr>
        <p:txBody>
          <a:bodyPr wrap="square">
            <a:spAutoFit/>
          </a:bodyPr>
          <a:lstStyle/>
          <a:p>
            <a:r>
              <a:rPr lang="en-GB" dirty="0"/>
              <a:t/>
            </a:r>
            <a:br>
              <a:rPr lang="en-GB" dirty="0"/>
            </a:br>
            <a:r>
              <a:rPr lang="en-GB" dirty="0" smtClean="0"/>
              <a:t> </a:t>
            </a:r>
            <a:endParaRPr lang="en-GB" dirty="0"/>
          </a:p>
        </p:txBody>
      </p:sp>
      <p:sp>
        <p:nvSpPr>
          <p:cNvPr id="3" name="Slide Number Placeholder 2"/>
          <p:cNvSpPr>
            <a:spLocks noGrp="1"/>
          </p:cNvSpPr>
          <p:nvPr>
            <p:ph type="sldNum" sz="quarter" idx="12"/>
          </p:nvPr>
        </p:nvSpPr>
        <p:spPr/>
        <p:txBody>
          <a:bodyPr/>
          <a:lstStyle/>
          <a:p>
            <a:fld id="{75E384CC-372F-47CF-B6B7-3A455399366B}" type="slidenum">
              <a:rPr lang="en-US" sz="1400" b="1" smtClean="0"/>
              <a:t>37</a:t>
            </a:fld>
            <a:endParaRPr lang="en-US" sz="1400" b="1"/>
          </a:p>
        </p:txBody>
      </p:sp>
    </p:spTree>
    <p:extLst>
      <p:ext uri="{BB962C8B-B14F-4D97-AF65-F5344CB8AC3E}">
        <p14:creationId xmlns:p14="http://schemas.microsoft.com/office/powerpoint/2010/main" val="1877165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58" y="127090"/>
            <a:ext cx="11976858" cy="646331"/>
          </a:xfrm>
          <a:prstGeom prst="rect">
            <a:avLst/>
          </a:prstGeom>
          <a:noFill/>
        </p:spPr>
        <p:txBody>
          <a:bodyPr wrap="square" rtlCol="0">
            <a:spAutoFit/>
          </a:bodyPr>
          <a:lstStyle/>
          <a:p>
            <a:r>
              <a:rPr lang="en-US" sz="3600" dirty="0">
                <a:solidFill>
                  <a:schemeClr val="accent5"/>
                </a:solidFill>
              </a:rPr>
              <a:t>5</a:t>
            </a:r>
            <a:r>
              <a:rPr lang="en-US" sz="3600" dirty="0" smtClean="0">
                <a:solidFill>
                  <a:schemeClr val="accent5"/>
                </a:solidFill>
              </a:rPr>
              <a:t>. </a:t>
            </a:r>
            <a:r>
              <a:rPr lang="en-US" sz="3600" b="1" u="sng" dirty="0" smtClean="0">
                <a:solidFill>
                  <a:schemeClr val="accent5"/>
                </a:solidFill>
              </a:rPr>
              <a:t>Islamic Perspective to control Environmental Pollution </a:t>
            </a:r>
            <a:r>
              <a:rPr lang="en-US" sz="2400" dirty="0" smtClean="0">
                <a:solidFill>
                  <a:schemeClr val="accent5"/>
                </a:solidFill>
              </a:rPr>
              <a:t>Cont..</a:t>
            </a:r>
            <a:endParaRPr lang="en-US" sz="3600" b="1" u="sng" dirty="0">
              <a:solidFill>
                <a:schemeClr val="accent5"/>
              </a:solidFill>
            </a:endParaRPr>
          </a:p>
        </p:txBody>
      </p:sp>
      <p:sp>
        <p:nvSpPr>
          <p:cNvPr id="5" name="TextBox 4"/>
          <p:cNvSpPr txBox="1"/>
          <p:nvPr/>
        </p:nvSpPr>
        <p:spPr>
          <a:xfrm>
            <a:off x="117658" y="1022703"/>
            <a:ext cx="11873451" cy="5616922"/>
          </a:xfrm>
          <a:prstGeom prst="rect">
            <a:avLst/>
          </a:prstGeom>
          <a:noFill/>
        </p:spPr>
        <p:txBody>
          <a:bodyPr wrap="square" rtlCol="0">
            <a:spAutoFit/>
          </a:bodyPr>
          <a:lstStyle/>
          <a:p>
            <a:pPr algn="ctr"/>
            <a:r>
              <a:rPr lang="en-GB" sz="4000" b="1" dirty="0"/>
              <a:t> </a:t>
            </a:r>
            <a:r>
              <a:rPr lang="en-GB" sz="4400" b="1" dirty="0" smtClean="0">
                <a:solidFill>
                  <a:srgbClr val="00B0F0"/>
                </a:solidFill>
              </a:rPr>
              <a:t>Preservation </a:t>
            </a:r>
            <a:r>
              <a:rPr lang="en-GB" sz="4400" b="1" dirty="0">
                <a:solidFill>
                  <a:srgbClr val="00B0F0"/>
                </a:solidFill>
              </a:rPr>
              <a:t>of Basic Environmental </a:t>
            </a:r>
            <a:r>
              <a:rPr lang="en-GB" sz="4400" b="1" dirty="0" smtClean="0">
                <a:solidFill>
                  <a:srgbClr val="00B0F0"/>
                </a:solidFill>
              </a:rPr>
              <a:t>elements:</a:t>
            </a:r>
          </a:p>
          <a:p>
            <a:pPr algn="ctr"/>
            <a:endParaRPr lang="en-GB" sz="300" b="1" dirty="0" smtClean="0">
              <a:solidFill>
                <a:srgbClr val="00B0F0"/>
              </a:solidFill>
            </a:endParaRPr>
          </a:p>
          <a:p>
            <a:pPr marL="342900" indent="-342900">
              <a:buFont typeface="Arial" pitchFamily="34" charset="0"/>
              <a:buChar char="•"/>
            </a:pPr>
            <a:r>
              <a:rPr lang="en-GB" sz="3600" b="1" dirty="0" smtClean="0"/>
              <a:t>Quran </a:t>
            </a:r>
            <a:r>
              <a:rPr lang="en-GB" sz="3600" b="1" dirty="0"/>
              <a:t>and </a:t>
            </a:r>
            <a:r>
              <a:rPr lang="en-GB" sz="3600" b="1" dirty="0" err="1"/>
              <a:t>Sunnah</a:t>
            </a:r>
            <a:r>
              <a:rPr lang="en-GB" sz="3600" b="1" dirty="0"/>
              <a:t> stress on the preservation of environmental elements, both in quantity and </a:t>
            </a:r>
            <a:r>
              <a:rPr lang="en-GB" sz="3600" b="1" dirty="0" smtClean="0"/>
              <a:t>quality.</a:t>
            </a:r>
          </a:p>
          <a:p>
            <a:pPr marL="342900" indent="-342900">
              <a:buFont typeface="Arial" pitchFamily="34" charset="0"/>
              <a:buChar char="•"/>
            </a:pPr>
            <a:r>
              <a:rPr lang="en-GB" sz="4000" b="1" dirty="0" smtClean="0">
                <a:solidFill>
                  <a:srgbClr val="000099"/>
                </a:solidFill>
              </a:rPr>
              <a:t>Prophet (pbuh</a:t>
            </a:r>
            <a:r>
              <a:rPr lang="en-GB" sz="4000" b="1" dirty="0">
                <a:solidFill>
                  <a:srgbClr val="000099"/>
                </a:solidFill>
              </a:rPr>
              <a:t>) directed the Muslims to use less water even at the bank of flowing stream</a:t>
            </a:r>
            <a:r>
              <a:rPr lang="en-GB" sz="3600" b="1" dirty="0"/>
              <a:t> </a:t>
            </a:r>
            <a:r>
              <a:rPr lang="en-GB" sz="2400" dirty="0" smtClean="0"/>
              <a:t>(</a:t>
            </a:r>
            <a:r>
              <a:rPr lang="en-GB" sz="2400" dirty="0" err="1" smtClean="0"/>
              <a:t>Sunan</a:t>
            </a:r>
            <a:r>
              <a:rPr lang="en-GB" sz="2400" dirty="0" smtClean="0"/>
              <a:t> </a:t>
            </a:r>
            <a:r>
              <a:rPr lang="en-GB" sz="2400" dirty="0"/>
              <a:t>Ibn </a:t>
            </a:r>
            <a:r>
              <a:rPr lang="en-GB" sz="2400" dirty="0" err="1" smtClean="0"/>
              <a:t>Majah</a:t>
            </a:r>
            <a:r>
              <a:rPr lang="en-GB" sz="2400" dirty="0" smtClean="0"/>
              <a:t>)</a:t>
            </a:r>
            <a:endParaRPr lang="en-GB" sz="3600" dirty="0" smtClean="0"/>
          </a:p>
          <a:p>
            <a:pPr marL="342900" indent="-342900">
              <a:buFont typeface="Arial" pitchFamily="34" charset="0"/>
              <a:buChar char="•"/>
            </a:pPr>
            <a:r>
              <a:rPr lang="en-GB" sz="4000" b="1" dirty="0" smtClean="0">
                <a:solidFill>
                  <a:srgbClr val="000099"/>
                </a:solidFill>
              </a:rPr>
              <a:t>Importance </a:t>
            </a:r>
            <a:r>
              <a:rPr lang="en-GB" sz="4000" b="1" dirty="0">
                <a:solidFill>
                  <a:srgbClr val="000099"/>
                </a:solidFill>
              </a:rPr>
              <a:t>of water is emphasized by Prophet </a:t>
            </a:r>
            <a:r>
              <a:rPr lang="en-GB" sz="4000" b="1" dirty="0" smtClean="0">
                <a:solidFill>
                  <a:srgbClr val="000099"/>
                </a:solidFill>
              </a:rPr>
              <a:t>(pbuh</a:t>
            </a:r>
            <a:r>
              <a:rPr lang="en-GB" sz="4000" b="1" dirty="0">
                <a:solidFill>
                  <a:srgbClr val="000099"/>
                </a:solidFill>
              </a:rPr>
              <a:t>) in these words : One day people will wage war over Rivers of Gold". </a:t>
            </a:r>
            <a:r>
              <a:rPr lang="en-GB" sz="4000" b="1" dirty="0" smtClean="0">
                <a:solidFill>
                  <a:srgbClr val="000099"/>
                </a:solidFill>
              </a:rPr>
              <a:t>He (</a:t>
            </a:r>
            <a:r>
              <a:rPr lang="en-GB" sz="4000" b="1" dirty="0" smtClean="0">
                <a:solidFill>
                  <a:srgbClr val="000099"/>
                </a:solidFill>
              </a:rPr>
              <a:t>pbuh</a:t>
            </a:r>
            <a:r>
              <a:rPr lang="en-GB" sz="4000" b="1" dirty="0">
                <a:solidFill>
                  <a:srgbClr val="000099"/>
                </a:solidFill>
              </a:rPr>
              <a:t>) was talking about </a:t>
            </a:r>
            <a:r>
              <a:rPr lang="en-GB" sz="4000" b="1" dirty="0" smtClean="0">
                <a:solidFill>
                  <a:srgbClr val="000099"/>
                </a:solidFill>
              </a:rPr>
              <a:t>Water.</a:t>
            </a:r>
          </a:p>
        </p:txBody>
      </p:sp>
      <p:sp>
        <p:nvSpPr>
          <p:cNvPr id="3" name="Slide Number Placeholder 2"/>
          <p:cNvSpPr>
            <a:spLocks noGrp="1"/>
          </p:cNvSpPr>
          <p:nvPr>
            <p:ph type="sldNum" sz="quarter" idx="12"/>
          </p:nvPr>
        </p:nvSpPr>
        <p:spPr/>
        <p:txBody>
          <a:bodyPr/>
          <a:lstStyle/>
          <a:p>
            <a:fld id="{75E384CC-372F-47CF-B6B7-3A455399366B}" type="slidenum">
              <a:rPr lang="en-US" smtClean="0"/>
              <a:t>38</a:t>
            </a:fld>
            <a:endParaRPr lang="en-US"/>
          </a:p>
        </p:txBody>
      </p:sp>
    </p:spTree>
    <p:extLst>
      <p:ext uri="{BB962C8B-B14F-4D97-AF65-F5344CB8AC3E}">
        <p14:creationId xmlns:p14="http://schemas.microsoft.com/office/powerpoint/2010/main" val="4239165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58" y="127090"/>
            <a:ext cx="11976858" cy="646331"/>
          </a:xfrm>
          <a:prstGeom prst="rect">
            <a:avLst/>
          </a:prstGeom>
          <a:noFill/>
        </p:spPr>
        <p:txBody>
          <a:bodyPr wrap="square" rtlCol="0">
            <a:spAutoFit/>
          </a:bodyPr>
          <a:lstStyle/>
          <a:p>
            <a:r>
              <a:rPr lang="en-US" sz="3600" dirty="0">
                <a:solidFill>
                  <a:schemeClr val="accent5"/>
                </a:solidFill>
              </a:rPr>
              <a:t>5</a:t>
            </a:r>
            <a:r>
              <a:rPr lang="en-US" sz="3600" dirty="0" smtClean="0">
                <a:solidFill>
                  <a:schemeClr val="accent5"/>
                </a:solidFill>
              </a:rPr>
              <a:t>. </a:t>
            </a:r>
            <a:r>
              <a:rPr lang="en-US" sz="3600" b="1" u="sng" dirty="0" smtClean="0">
                <a:solidFill>
                  <a:schemeClr val="accent5"/>
                </a:solidFill>
              </a:rPr>
              <a:t>Islamic Perspective to control Environmental Pollution </a:t>
            </a:r>
            <a:r>
              <a:rPr lang="en-US" sz="2400" dirty="0" smtClean="0">
                <a:solidFill>
                  <a:schemeClr val="accent5"/>
                </a:solidFill>
              </a:rPr>
              <a:t>Cont..</a:t>
            </a:r>
            <a:endParaRPr lang="en-US" sz="3600" b="1" u="sng" dirty="0">
              <a:solidFill>
                <a:schemeClr val="accent5"/>
              </a:solidFill>
            </a:endParaRPr>
          </a:p>
        </p:txBody>
      </p:sp>
      <p:sp>
        <p:nvSpPr>
          <p:cNvPr id="5" name="TextBox 4"/>
          <p:cNvSpPr txBox="1"/>
          <p:nvPr/>
        </p:nvSpPr>
        <p:spPr>
          <a:xfrm>
            <a:off x="592282" y="993676"/>
            <a:ext cx="11409218" cy="4816703"/>
          </a:xfrm>
          <a:prstGeom prst="rect">
            <a:avLst/>
          </a:prstGeom>
          <a:noFill/>
        </p:spPr>
        <p:txBody>
          <a:bodyPr wrap="square" rtlCol="0">
            <a:spAutoFit/>
          </a:bodyPr>
          <a:lstStyle/>
          <a:p>
            <a:pPr algn="ctr"/>
            <a:r>
              <a:rPr lang="en-GB" sz="1200" b="1" dirty="0"/>
              <a:t> </a:t>
            </a:r>
            <a:endParaRPr lang="en-GB" sz="1200" b="1" dirty="0" smtClean="0"/>
          </a:p>
          <a:p>
            <a:pPr algn="ctr"/>
            <a:r>
              <a:rPr lang="en-GB" sz="4400" b="1" dirty="0" smtClean="0">
                <a:solidFill>
                  <a:srgbClr val="00B0F0"/>
                </a:solidFill>
              </a:rPr>
              <a:t>Preservation </a:t>
            </a:r>
            <a:r>
              <a:rPr lang="en-GB" sz="4400" b="1" dirty="0">
                <a:solidFill>
                  <a:srgbClr val="00B0F0"/>
                </a:solidFill>
              </a:rPr>
              <a:t>of Basic Environmental </a:t>
            </a:r>
            <a:r>
              <a:rPr lang="en-GB" sz="4400" b="1" dirty="0" smtClean="0">
                <a:solidFill>
                  <a:srgbClr val="00B0F0"/>
                </a:solidFill>
              </a:rPr>
              <a:t>elements</a:t>
            </a:r>
            <a:r>
              <a:rPr lang="en-GB" sz="3600" b="1" dirty="0" smtClean="0">
                <a:solidFill>
                  <a:srgbClr val="00B0F0"/>
                </a:solidFill>
              </a:rPr>
              <a:t>:</a:t>
            </a:r>
          </a:p>
          <a:p>
            <a:pPr algn="ctr"/>
            <a:endParaRPr lang="en-GB" b="1" dirty="0" smtClean="0">
              <a:solidFill>
                <a:srgbClr val="00B0F0"/>
              </a:solidFill>
            </a:endParaRPr>
          </a:p>
          <a:p>
            <a:pPr algn="ctr"/>
            <a:endParaRPr lang="en-GB" sz="1000" b="1" dirty="0" smtClean="0">
              <a:solidFill>
                <a:srgbClr val="00B0F0"/>
              </a:solidFill>
            </a:endParaRPr>
          </a:p>
          <a:p>
            <a:r>
              <a:rPr lang="en-GB" sz="3600" b="1" dirty="0" err="1" smtClean="0">
                <a:solidFill>
                  <a:srgbClr val="000099"/>
                </a:solidFill>
              </a:rPr>
              <a:t>Abubakr</a:t>
            </a:r>
            <a:r>
              <a:rPr lang="en-GB" sz="3600" b="1" dirty="0" smtClean="0">
                <a:solidFill>
                  <a:srgbClr val="000099"/>
                </a:solidFill>
              </a:rPr>
              <a:t> (RA</a:t>
            </a:r>
            <a:r>
              <a:rPr lang="en-GB" sz="3600" b="1" dirty="0">
                <a:solidFill>
                  <a:srgbClr val="000099"/>
                </a:solidFill>
              </a:rPr>
              <a:t>)  instructed his General ,</a:t>
            </a:r>
            <a:r>
              <a:rPr lang="en-GB" sz="3600" b="1" dirty="0" err="1">
                <a:solidFill>
                  <a:srgbClr val="000099"/>
                </a:solidFill>
              </a:rPr>
              <a:t>Yazid</a:t>
            </a:r>
            <a:r>
              <a:rPr lang="en-GB" sz="3600" b="1" dirty="0">
                <a:solidFill>
                  <a:srgbClr val="000099"/>
                </a:solidFill>
              </a:rPr>
              <a:t> Ibn Abi </a:t>
            </a:r>
            <a:r>
              <a:rPr lang="en-GB" sz="3600" b="1" dirty="0" err="1">
                <a:solidFill>
                  <a:srgbClr val="000099"/>
                </a:solidFill>
              </a:rPr>
              <a:t>sufyan</a:t>
            </a:r>
            <a:r>
              <a:rPr lang="en-GB" sz="3600" b="1" dirty="0">
                <a:solidFill>
                  <a:srgbClr val="000099"/>
                </a:solidFill>
              </a:rPr>
              <a:t>, </a:t>
            </a:r>
            <a:endParaRPr lang="en-GB" sz="3600" b="1" dirty="0" smtClean="0">
              <a:solidFill>
                <a:srgbClr val="000099"/>
              </a:solidFill>
            </a:endParaRPr>
          </a:p>
          <a:p>
            <a:endParaRPr lang="en-GB" sz="1100" b="1" dirty="0" smtClean="0">
              <a:solidFill>
                <a:srgbClr val="000099"/>
              </a:solidFill>
            </a:endParaRPr>
          </a:p>
          <a:p>
            <a:endParaRPr lang="en-GB" sz="1400" b="1" dirty="0" smtClean="0">
              <a:solidFill>
                <a:srgbClr val="000099"/>
              </a:solidFill>
            </a:endParaRPr>
          </a:p>
          <a:p>
            <a:r>
              <a:rPr lang="en-GB" sz="5400" b="1" dirty="0" smtClean="0">
                <a:solidFill>
                  <a:srgbClr val="000099"/>
                </a:solidFill>
              </a:rPr>
              <a:t>Do </a:t>
            </a:r>
            <a:r>
              <a:rPr lang="en-GB" sz="5400" b="1" dirty="0">
                <a:solidFill>
                  <a:srgbClr val="000099"/>
                </a:solidFill>
              </a:rPr>
              <a:t>not cut down a tree; do not abuse </a:t>
            </a:r>
            <a:r>
              <a:rPr lang="en-GB" sz="5400" b="1" dirty="0" smtClean="0">
                <a:solidFill>
                  <a:srgbClr val="000099"/>
                </a:solidFill>
              </a:rPr>
              <a:t>  a</a:t>
            </a:r>
            <a:r>
              <a:rPr lang="en-GB" sz="5400" b="1" dirty="0">
                <a:solidFill>
                  <a:srgbClr val="000099"/>
                </a:solidFill>
              </a:rPr>
              <a:t> </a:t>
            </a:r>
            <a:r>
              <a:rPr lang="en-GB" sz="5400" b="1" dirty="0" err="1" smtClean="0">
                <a:solidFill>
                  <a:srgbClr val="000099"/>
                </a:solidFill>
              </a:rPr>
              <a:t>River;do</a:t>
            </a:r>
            <a:r>
              <a:rPr lang="en-GB" sz="5400" b="1" dirty="0" smtClean="0">
                <a:solidFill>
                  <a:srgbClr val="000099"/>
                </a:solidFill>
              </a:rPr>
              <a:t> </a:t>
            </a:r>
            <a:r>
              <a:rPr lang="en-GB" sz="5400" b="1" dirty="0">
                <a:solidFill>
                  <a:srgbClr val="000099"/>
                </a:solidFill>
              </a:rPr>
              <a:t>not harm crops and </a:t>
            </a:r>
            <a:r>
              <a:rPr lang="en-GB" sz="5400" b="1" dirty="0" smtClean="0">
                <a:solidFill>
                  <a:srgbClr val="000099"/>
                </a:solidFill>
              </a:rPr>
              <a:t>animals </a:t>
            </a:r>
            <a:r>
              <a:rPr lang="en-GB" sz="5400" b="1" dirty="0">
                <a:solidFill>
                  <a:srgbClr val="000099"/>
                </a:solidFill>
              </a:rPr>
              <a:t>and always be </a:t>
            </a:r>
            <a:r>
              <a:rPr lang="en-GB" sz="5400" b="1" dirty="0" smtClean="0">
                <a:solidFill>
                  <a:srgbClr val="000099"/>
                </a:solidFill>
              </a:rPr>
              <a:t>kind </a:t>
            </a:r>
            <a:r>
              <a:rPr lang="en-GB" sz="5400" b="1" dirty="0" smtClean="0">
                <a:solidFill>
                  <a:srgbClr val="000099"/>
                </a:solidFill>
              </a:rPr>
              <a:t>to </a:t>
            </a:r>
            <a:r>
              <a:rPr lang="en-GB" sz="5400" b="1" dirty="0">
                <a:solidFill>
                  <a:srgbClr val="000099"/>
                </a:solidFill>
              </a:rPr>
              <a:t>Allah's </a:t>
            </a:r>
            <a:r>
              <a:rPr lang="en-GB" sz="5400" b="1" dirty="0" smtClean="0">
                <a:solidFill>
                  <a:srgbClr val="000099"/>
                </a:solidFill>
              </a:rPr>
              <a:t>creation.</a:t>
            </a:r>
            <a:endParaRPr lang="en-GB" sz="5400" b="1" dirty="0">
              <a:solidFill>
                <a:srgbClr val="000099"/>
              </a:solidFill>
            </a:endParaRPr>
          </a:p>
        </p:txBody>
      </p:sp>
      <p:sp>
        <p:nvSpPr>
          <p:cNvPr id="3" name="Slide Number Placeholder 2"/>
          <p:cNvSpPr>
            <a:spLocks noGrp="1"/>
          </p:cNvSpPr>
          <p:nvPr>
            <p:ph type="sldNum" sz="quarter" idx="12"/>
          </p:nvPr>
        </p:nvSpPr>
        <p:spPr/>
        <p:txBody>
          <a:bodyPr/>
          <a:lstStyle/>
          <a:p>
            <a:fld id="{75E384CC-372F-47CF-B6B7-3A455399366B}" type="slidenum">
              <a:rPr lang="en-US" smtClean="0"/>
              <a:t>39</a:t>
            </a:fld>
            <a:endParaRPr lang="en-US"/>
          </a:p>
        </p:txBody>
      </p:sp>
    </p:spTree>
    <p:extLst>
      <p:ext uri="{BB962C8B-B14F-4D97-AF65-F5344CB8AC3E}">
        <p14:creationId xmlns:p14="http://schemas.microsoft.com/office/powerpoint/2010/main" val="328513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71420" y="6492875"/>
            <a:ext cx="683339" cy="365125"/>
          </a:xfrm>
        </p:spPr>
        <p:txBody>
          <a:bodyPr/>
          <a:lstStyle/>
          <a:p>
            <a:pPr>
              <a:defRPr/>
            </a:pPr>
            <a:fld id="{B41D0B05-1B7E-4E1E-B255-68F0AF04803A}" type="slidenum">
              <a:rPr lang="en-US" sz="1200" smtClean="0">
                <a:solidFill>
                  <a:schemeClr val="tx1"/>
                </a:solidFill>
              </a:rPr>
              <a:pPr>
                <a:defRPr/>
              </a:pPr>
              <a:t>4</a:t>
            </a:fld>
            <a:endParaRPr lang="en-US" sz="1200" dirty="0">
              <a:solidFill>
                <a:schemeClr val="tx1"/>
              </a:solidFill>
            </a:endParaRPr>
          </a:p>
        </p:txBody>
      </p:sp>
      <p:sp>
        <p:nvSpPr>
          <p:cNvPr id="6" name="TextBox 5"/>
          <p:cNvSpPr txBox="1"/>
          <p:nvPr/>
        </p:nvSpPr>
        <p:spPr>
          <a:xfrm>
            <a:off x="149557" y="963252"/>
            <a:ext cx="11897300" cy="923330"/>
          </a:xfrm>
          <a:prstGeom prst="rect">
            <a:avLst/>
          </a:prstGeom>
          <a:noFill/>
        </p:spPr>
        <p:txBody>
          <a:bodyPr wrap="square" rtlCol="0">
            <a:spAutoFit/>
          </a:bodyPr>
          <a:lstStyle/>
          <a:p>
            <a:r>
              <a:rPr lang="en-US" sz="3600" b="1" dirty="0" smtClean="0"/>
              <a:t>All catastrophes in environment are “self inflicted”:</a:t>
            </a:r>
            <a:endParaRPr lang="en-US" sz="3200" dirty="0" smtClean="0">
              <a:latin typeface="+mn-lt"/>
            </a:endParaRPr>
          </a:p>
          <a:p>
            <a:endParaRPr lang="en-US" dirty="0" smtClean="0">
              <a:latin typeface="+mn-lt"/>
            </a:endParaRPr>
          </a:p>
        </p:txBody>
      </p:sp>
      <p:sp>
        <p:nvSpPr>
          <p:cNvPr id="7" name="Title 1"/>
          <p:cNvSpPr txBox="1">
            <a:spLocks/>
          </p:cNvSpPr>
          <p:nvPr/>
        </p:nvSpPr>
        <p:spPr>
          <a:xfrm>
            <a:off x="265467" y="191172"/>
            <a:ext cx="5642964" cy="702578"/>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GB" sz="4000" b="1" dirty="0" smtClean="0">
                <a:solidFill>
                  <a:schemeClr val="accent5"/>
                </a:solidFill>
                <a:latin typeface="+mn-lt"/>
                <a:cs typeface="Arial" panose="020B0604020202020204" pitchFamily="34" charset="0"/>
              </a:rPr>
              <a:t>Introduction</a:t>
            </a:r>
            <a:r>
              <a:rPr lang="en-GB" sz="3200" b="1" dirty="0" smtClean="0">
                <a:solidFill>
                  <a:schemeClr val="accent5"/>
                </a:solidFill>
                <a:latin typeface="+mn-lt"/>
                <a:cs typeface="Arial" panose="020B0604020202020204" pitchFamily="34" charset="0"/>
              </a:rPr>
              <a:t> </a:t>
            </a:r>
            <a:r>
              <a:rPr lang="en-GB" sz="2400" dirty="0" smtClean="0">
                <a:solidFill>
                  <a:schemeClr val="accent5"/>
                </a:solidFill>
                <a:latin typeface="+mn-lt"/>
                <a:cs typeface="Arial" panose="020B0604020202020204" pitchFamily="34" charset="0"/>
              </a:rPr>
              <a:t>(Cont.)</a:t>
            </a:r>
            <a:endParaRPr lang="en-US" dirty="0" smtClean="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5445223"/>
              </p:ext>
            </p:extLst>
          </p:nvPr>
        </p:nvGraphicFramePr>
        <p:xfrm>
          <a:off x="149557" y="2057783"/>
          <a:ext cx="11636064" cy="4057613"/>
        </p:xfrm>
        <a:graphic>
          <a:graphicData uri="http://schemas.openxmlformats.org/drawingml/2006/table">
            <a:tbl>
              <a:tblPr firstRow="1" bandRow="1">
                <a:tableStyleId>{5C22544A-7EE6-4342-B048-85BDC9FD1C3A}</a:tableStyleId>
              </a:tblPr>
              <a:tblGrid>
                <a:gridCol w="11636064"/>
              </a:tblGrid>
              <a:tr h="643853">
                <a:tc>
                  <a:txBody>
                    <a:bodyPr/>
                    <a:lstStyle/>
                    <a:p>
                      <a:pPr algn="ctr"/>
                      <a:r>
                        <a:rPr lang="en-US" sz="3200" dirty="0" smtClean="0"/>
                        <a:t>Quran (41:30): </a:t>
                      </a:r>
                      <a:endParaRPr lang="en-US" sz="32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mn-lt"/>
                          <a:ea typeface="+mn-ea"/>
                          <a:cs typeface="+mn-cs"/>
                        </a:rPr>
                        <a:t>“</a:t>
                      </a:r>
                      <a:r>
                        <a:rPr kumimoji="0" lang="en-US" sz="4000" b="1" i="0" u="none" strike="noStrike" kern="1200" cap="none" spc="0" normalizeH="0" baseline="0" noProof="0" dirty="0" smtClean="0">
                          <a:ln>
                            <a:noFill/>
                          </a:ln>
                          <a:solidFill>
                            <a:prstClr val="black"/>
                          </a:solidFill>
                          <a:effectLst/>
                          <a:uLnTx/>
                          <a:uFillTx/>
                          <a:latin typeface="+mn-lt"/>
                          <a:ea typeface="+mn-ea"/>
                          <a:cs typeface="+mn-cs"/>
                        </a:rPr>
                        <a:t>Corruption (Evil) has appeared throughout the land and sea by (reason of) what the hands of people have earned. So He may let them taste part of (consequences of) what they have done, perhaps they will return (to righteousness).”</a:t>
                      </a:r>
                    </a:p>
                    <a:p>
                      <a:endParaRPr lang="en-US" dirty="0"/>
                    </a:p>
                  </a:txBody>
                  <a:tcPr/>
                </a:tc>
              </a:tr>
            </a:tbl>
          </a:graphicData>
        </a:graphic>
      </p:graphicFrame>
    </p:spTree>
    <p:extLst>
      <p:ext uri="{BB962C8B-B14F-4D97-AF65-F5344CB8AC3E}">
        <p14:creationId xmlns:p14="http://schemas.microsoft.com/office/powerpoint/2010/main" val="1574934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58" y="127090"/>
            <a:ext cx="11976858" cy="646331"/>
          </a:xfrm>
          <a:prstGeom prst="rect">
            <a:avLst/>
          </a:prstGeom>
          <a:noFill/>
        </p:spPr>
        <p:txBody>
          <a:bodyPr wrap="square" rtlCol="0">
            <a:spAutoFit/>
          </a:bodyPr>
          <a:lstStyle/>
          <a:p>
            <a:r>
              <a:rPr lang="en-US" sz="3600" dirty="0" smtClean="0">
                <a:solidFill>
                  <a:schemeClr val="accent5"/>
                </a:solidFill>
              </a:rPr>
              <a:t> 5.</a:t>
            </a:r>
            <a:r>
              <a:rPr lang="en-US" sz="3600" b="1" u="sng" dirty="0" smtClean="0">
                <a:solidFill>
                  <a:schemeClr val="accent5"/>
                </a:solidFill>
              </a:rPr>
              <a:t>Islamic </a:t>
            </a:r>
            <a:r>
              <a:rPr lang="en-US" sz="3600" b="1" u="sng" dirty="0">
                <a:solidFill>
                  <a:schemeClr val="accent5"/>
                </a:solidFill>
              </a:rPr>
              <a:t>Perspective to control Environmental Pollution </a:t>
            </a:r>
            <a:r>
              <a:rPr lang="en-US" sz="2400" dirty="0" smtClean="0">
                <a:solidFill>
                  <a:schemeClr val="accent5"/>
                </a:solidFill>
              </a:rPr>
              <a:t>Cont..</a:t>
            </a:r>
            <a:endParaRPr lang="en-US" sz="3600" b="1" u="sng" dirty="0">
              <a:solidFill>
                <a:schemeClr val="accent5"/>
              </a:solidFill>
            </a:endParaRPr>
          </a:p>
        </p:txBody>
      </p:sp>
      <p:sp>
        <p:nvSpPr>
          <p:cNvPr id="3" name="TextBox 2"/>
          <p:cNvSpPr txBox="1"/>
          <p:nvPr/>
        </p:nvSpPr>
        <p:spPr>
          <a:xfrm>
            <a:off x="117658" y="773420"/>
            <a:ext cx="11976858" cy="5878532"/>
          </a:xfrm>
          <a:prstGeom prst="rect">
            <a:avLst/>
          </a:prstGeom>
          <a:noFill/>
        </p:spPr>
        <p:txBody>
          <a:bodyPr wrap="square" rtlCol="0">
            <a:spAutoFit/>
          </a:bodyPr>
          <a:lstStyle/>
          <a:p>
            <a:pPr algn="ctr"/>
            <a:r>
              <a:rPr lang="en-GB" sz="3600" b="1" dirty="0">
                <a:solidFill>
                  <a:srgbClr val="00B0F0"/>
                </a:solidFill>
              </a:rPr>
              <a:t>Islamic Teaching underscore the importance of growing  </a:t>
            </a:r>
            <a:r>
              <a:rPr lang="en-GB" sz="3600" b="1" dirty="0" smtClean="0">
                <a:solidFill>
                  <a:srgbClr val="00B0F0"/>
                </a:solidFill>
              </a:rPr>
              <a:t>crops; planting </a:t>
            </a:r>
            <a:r>
              <a:rPr lang="en-GB" sz="3600" b="1" dirty="0">
                <a:solidFill>
                  <a:srgbClr val="00B0F0"/>
                </a:solidFill>
              </a:rPr>
              <a:t>trees and raising </a:t>
            </a:r>
            <a:r>
              <a:rPr lang="en-GB" sz="3600" b="1" dirty="0" smtClean="0">
                <a:solidFill>
                  <a:srgbClr val="00B0F0"/>
                </a:solidFill>
              </a:rPr>
              <a:t>gardens</a:t>
            </a:r>
            <a:r>
              <a:rPr lang="en-GB" sz="3600" b="1" dirty="0" smtClean="0">
                <a:solidFill>
                  <a:srgbClr val="00B0F0"/>
                </a:solidFill>
              </a:rPr>
              <a:t>:</a:t>
            </a:r>
            <a:endParaRPr lang="en-GB" sz="2800" b="1" dirty="0">
              <a:solidFill>
                <a:srgbClr val="00B0F0"/>
              </a:solidFill>
            </a:endParaRPr>
          </a:p>
          <a:p>
            <a:pPr marL="342900" indent="-342900">
              <a:buFont typeface="Arial" pitchFamily="34" charset="0"/>
              <a:buChar char="•"/>
            </a:pPr>
            <a:r>
              <a:rPr lang="en-GB" sz="3600" b="1" dirty="0" smtClean="0"/>
              <a:t>Prophet (PBUH) </a:t>
            </a:r>
            <a:r>
              <a:rPr lang="en-GB" sz="3600" b="1" dirty="0"/>
              <a:t>said: </a:t>
            </a:r>
            <a:r>
              <a:rPr lang="en-GB" sz="4000" b="1" dirty="0" smtClean="0">
                <a:solidFill>
                  <a:srgbClr val="000099"/>
                </a:solidFill>
              </a:rPr>
              <a:t>"There </a:t>
            </a:r>
            <a:r>
              <a:rPr lang="en-GB" sz="4000" b="1" dirty="0">
                <a:solidFill>
                  <a:srgbClr val="000099"/>
                </a:solidFill>
              </a:rPr>
              <a:t>is no Muslim who plants a tree or sow a </a:t>
            </a:r>
            <a:r>
              <a:rPr lang="en-GB" sz="4000" b="1" dirty="0" smtClean="0">
                <a:solidFill>
                  <a:srgbClr val="000099"/>
                </a:solidFill>
              </a:rPr>
              <a:t>field, and </a:t>
            </a:r>
            <a:r>
              <a:rPr lang="en-GB" sz="4000" b="1" dirty="0">
                <a:solidFill>
                  <a:srgbClr val="000099"/>
                </a:solidFill>
              </a:rPr>
              <a:t>a </a:t>
            </a:r>
            <a:r>
              <a:rPr lang="en-GB" sz="4000" b="1" dirty="0" smtClean="0">
                <a:solidFill>
                  <a:srgbClr val="000099"/>
                </a:solidFill>
              </a:rPr>
              <a:t>human, bird </a:t>
            </a:r>
            <a:r>
              <a:rPr lang="en-GB" sz="4000" b="1" dirty="0">
                <a:solidFill>
                  <a:srgbClr val="000099"/>
                </a:solidFill>
              </a:rPr>
              <a:t>or animals eat from </a:t>
            </a:r>
            <a:r>
              <a:rPr lang="en-GB" sz="4000" b="1" dirty="0" smtClean="0">
                <a:solidFill>
                  <a:srgbClr val="000099"/>
                </a:solidFill>
              </a:rPr>
              <a:t>it, but </a:t>
            </a:r>
            <a:r>
              <a:rPr lang="en-GB" sz="4000" b="1" dirty="0">
                <a:solidFill>
                  <a:srgbClr val="000099"/>
                </a:solidFill>
              </a:rPr>
              <a:t>it shall be recorded as charity from </a:t>
            </a:r>
            <a:r>
              <a:rPr lang="en-GB" sz="4000" b="1" dirty="0" smtClean="0">
                <a:solidFill>
                  <a:srgbClr val="000099"/>
                </a:solidFill>
              </a:rPr>
              <a:t>him”.</a:t>
            </a:r>
            <a:r>
              <a:rPr lang="en-GB" sz="3600" b="1" dirty="0" smtClean="0"/>
              <a:t> </a:t>
            </a:r>
            <a:endParaRPr lang="en-GB" sz="3600" b="1" dirty="0" smtClean="0"/>
          </a:p>
          <a:p>
            <a:r>
              <a:rPr lang="en-GB" sz="3200" dirty="0"/>
              <a:t> </a:t>
            </a:r>
            <a:r>
              <a:rPr lang="en-GB" sz="3200" dirty="0" smtClean="0"/>
              <a:t>  </a:t>
            </a:r>
            <a:r>
              <a:rPr lang="en-GB" sz="2000" dirty="0" smtClean="0"/>
              <a:t>(</a:t>
            </a:r>
            <a:r>
              <a:rPr lang="en-GB" sz="2000" dirty="0" err="1" smtClean="0"/>
              <a:t>Mishkat</a:t>
            </a:r>
            <a:r>
              <a:rPr lang="en-GB" sz="2000" dirty="0" smtClean="0"/>
              <a:t> al-Ma-</a:t>
            </a:r>
            <a:r>
              <a:rPr lang="en-GB" sz="2000" dirty="0" err="1" smtClean="0"/>
              <a:t>sbah</a:t>
            </a:r>
            <a:r>
              <a:rPr lang="en-GB" sz="2000" dirty="0" smtClean="0"/>
              <a:t> vol.2, p442; </a:t>
            </a:r>
            <a:r>
              <a:rPr lang="en-GB" sz="2000" dirty="0" err="1"/>
              <a:t>Musnad</a:t>
            </a:r>
            <a:r>
              <a:rPr lang="en-GB" sz="2000" dirty="0"/>
              <a:t> </a:t>
            </a:r>
            <a:r>
              <a:rPr lang="en-GB" sz="2000" dirty="0" smtClean="0"/>
              <a:t>Ahmed)</a:t>
            </a:r>
            <a:endParaRPr lang="en-GB" sz="2800" dirty="0" smtClean="0"/>
          </a:p>
          <a:p>
            <a:pPr marL="342900" indent="-342900">
              <a:buFont typeface="Arial" pitchFamily="34" charset="0"/>
              <a:buChar char="•"/>
            </a:pPr>
            <a:r>
              <a:rPr lang="en-GB" sz="3600" b="1" dirty="0" smtClean="0"/>
              <a:t>Prophet (PBUH) said: </a:t>
            </a:r>
            <a:endParaRPr lang="en-GB" sz="3600" b="1" dirty="0" smtClean="0"/>
          </a:p>
          <a:p>
            <a:r>
              <a:rPr lang="en-GB" sz="3600" b="1" dirty="0">
                <a:solidFill>
                  <a:srgbClr val="000099"/>
                </a:solidFill>
              </a:rPr>
              <a:t> </a:t>
            </a:r>
            <a:r>
              <a:rPr lang="en-GB" sz="3600" b="1" dirty="0" smtClean="0">
                <a:solidFill>
                  <a:srgbClr val="000099"/>
                </a:solidFill>
              </a:rPr>
              <a:t> </a:t>
            </a:r>
            <a:r>
              <a:rPr lang="en-GB" sz="4000" b="1" dirty="0" smtClean="0">
                <a:solidFill>
                  <a:srgbClr val="000099"/>
                </a:solidFill>
              </a:rPr>
              <a:t>"</a:t>
            </a:r>
            <a:r>
              <a:rPr lang="en-GB" sz="4000" b="1" dirty="0" smtClean="0">
                <a:solidFill>
                  <a:srgbClr val="000099"/>
                </a:solidFill>
              </a:rPr>
              <a:t>If </a:t>
            </a:r>
            <a:r>
              <a:rPr lang="en-GB" sz="4000" b="1" dirty="0">
                <a:solidFill>
                  <a:srgbClr val="000099"/>
                </a:solidFill>
              </a:rPr>
              <a:t>the last day comes and any one of you had a </a:t>
            </a:r>
            <a:endParaRPr lang="en-GB" sz="4000" b="1" dirty="0" smtClean="0">
              <a:solidFill>
                <a:srgbClr val="000099"/>
              </a:solidFill>
            </a:endParaRPr>
          </a:p>
          <a:p>
            <a:r>
              <a:rPr lang="en-GB" sz="4000" b="1" dirty="0">
                <a:solidFill>
                  <a:srgbClr val="000099"/>
                </a:solidFill>
              </a:rPr>
              <a:t> </a:t>
            </a:r>
            <a:r>
              <a:rPr lang="en-GB" sz="4000" b="1" dirty="0" smtClean="0">
                <a:solidFill>
                  <a:srgbClr val="000099"/>
                </a:solidFill>
              </a:rPr>
              <a:t>   </a:t>
            </a:r>
            <a:r>
              <a:rPr lang="en-GB" sz="4000" b="1" dirty="0" smtClean="0">
                <a:solidFill>
                  <a:srgbClr val="000099"/>
                </a:solidFill>
              </a:rPr>
              <a:t>palm shoot </a:t>
            </a:r>
            <a:r>
              <a:rPr lang="en-GB" sz="4000" b="1" dirty="0">
                <a:solidFill>
                  <a:srgbClr val="000099"/>
                </a:solidFill>
              </a:rPr>
              <a:t>in his </a:t>
            </a:r>
            <a:r>
              <a:rPr lang="en-GB" sz="4000" b="1" dirty="0" smtClean="0">
                <a:solidFill>
                  <a:srgbClr val="000099"/>
                </a:solidFill>
              </a:rPr>
              <a:t>hand, then </a:t>
            </a:r>
            <a:r>
              <a:rPr lang="en-GB" sz="4000" b="1" dirty="0">
                <a:solidFill>
                  <a:srgbClr val="000099"/>
                </a:solidFill>
              </a:rPr>
              <a:t>let him plant it </a:t>
            </a:r>
            <a:r>
              <a:rPr lang="en-GB" sz="4000" b="1" dirty="0" smtClean="0">
                <a:solidFill>
                  <a:srgbClr val="000099"/>
                </a:solidFill>
              </a:rPr>
              <a:t>first”.</a:t>
            </a:r>
            <a:r>
              <a:rPr lang="en-GB" sz="3600" b="1" dirty="0" smtClean="0">
                <a:solidFill>
                  <a:srgbClr val="000099"/>
                </a:solidFill>
              </a:rPr>
              <a:t>    	</a:t>
            </a:r>
            <a:r>
              <a:rPr lang="en-GB" sz="2400" dirty="0" smtClean="0"/>
              <a:t>(</a:t>
            </a:r>
            <a:r>
              <a:rPr lang="en-GB" sz="2400" dirty="0" err="1" smtClean="0"/>
              <a:t>Musnad</a:t>
            </a:r>
            <a:r>
              <a:rPr lang="en-GB" sz="2400" dirty="0" smtClean="0"/>
              <a:t> Ahmed)</a:t>
            </a:r>
            <a:r>
              <a:rPr lang="en-GB" dirty="0" smtClean="0">
                <a:solidFill>
                  <a:srgbClr val="000099"/>
                </a:solidFill>
              </a:rPr>
              <a:t>                                </a:t>
            </a:r>
            <a:endParaRPr lang="en-GB" sz="2400" dirty="0" smtClean="0">
              <a:solidFill>
                <a:srgbClr val="000099"/>
              </a:solidFill>
            </a:endParaRPr>
          </a:p>
        </p:txBody>
      </p:sp>
      <p:sp>
        <p:nvSpPr>
          <p:cNvPr id="4" name="Slide Number Placeholder 3"/>
          <p:cNvSpPr>
            <a:spLocks noGrp="1"/>
          </p:cNvSpPr>
          <p:nvPr>
            <p:ph type="sldNum" sz="quarter" idx="12"/>
          </p:nvPr>
        </p:nvSpPr>
        <p:spPr/>
        <p:txBody>
          <a:bodyPr/>
          <a:lstStyle/>
          <a:p>
            <a:fld id="{75E384CC-372F-47CF-B6B7-3A455399366B}" type="slidenum">
              <a:rPr lang="en-US" sz="1400" b="1" smtClean="0"/>
              <a:t>40</a:t>
            </a:fld>
            <a:endParaRPr lang="en-US" sz="1400" b="1" dirty="0"/>
          </a:p>
        </p:txBody>
      </p:sp>
    </p:spTree>
    <p:extLst>
      <p:ext uri="{BB962C8B-B14F-4D97-AF65-F5344CB8AC3E}">
        <p14:creationId xmlns:p14="http://schemas.microsoft.com/office/powerpoint/2010/main" val="1782801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58" y="127090"/>
            <a:ext cx="11976858" cy="646331"/>
          </a:xfrm>
          <a:prstGeom prst="rect">
            <a:avLst/>
          </a:prstGeom>
          <a:noFill/>
        </p:spPr>
        <p:txBody>
          <a:bodyPr wrap="square" rtlCol="0">
            <a:spAutoFit/>
          </a:bodyPr>
          <a:lstStyle/>
          <a:p>
            <a:r>
              <a:rPr lang="en-US" sz="3600" dirty="0" smtClean="0">
                <a:solidFill>
                  <a:schemeClr val="accent5"/>
                </a:solidFill>
              </a:rPr>
              <a:t> 5.</a:t>
            </a:r>
            <a:r>
              <a:rPr lang="en-US" sz="3600" b="1" u="sng" dirty="0" smtClean="0">
                <a:solidFill>
                  <a:schemeClr val="accent5"/>
                </a:solidFill>
              </a:rPr>
              <a:t>Islamic </a:t>
            </a:r>
            <a:r>
              <a:rPr lang="en-US" sz="3600" b="1" u="sng" dirty="0">
                <a:solidFill>
                  <a:schemeClr val="accent5"/>
                </a:solidFill>
              </a:rPr>
              <a:t>Perspective to control Environmental Pollution</a:t>
            </a:r>
            <a:r>
              <a:rPr lang="en-US" sz="3600" b="1" dirty="0">
                <a:solidFill>
                  <a:schemeClr val="accent5"/>
                </a:solidFill>
              </a:rPr>
              <a:t> </a:t>
            </a:r>
            <a:r>
              <a:rPr lang="en-US" sz="2400" dirty="0" err="1" smtClean="0">
                <a:solidFill>
                  <a:schemeClr val="accent5"/>
                </a:solidFill>
              </a:rPr>
              <a:t>Cont</a:t>
            </a:r>
            <a:r>
              <a:rPr lang="en-US" sz="2800" dirty="0" smtClean="0">
                <a:solidFill>
                  <a:schemeClr val="accent5"/>
                </a:solidFill>
              </a:rPr>
              <a:t>…</a:t>
            </a:r>
            <a:endParaRPr lang="en-US" sz="3600" b="1" u="sng" dirty="0">
              <a:solidFill>
                <a:schemeClr val="accent5"/>
              </a:solidFill>
            </a:endParaRPr>
          </a:p>
        </p:txBody>
      </p:sp>
      <p:sp>
        <p:nvSpPr>
          <p:cNvPr id="3" name="TextBox 2"/>
          <p:cNvSpPr txBox="1"/>
          <p:nvPr/>
        </p:nvSpPr>
        <p:spPr>
          <a:xfrm>
            <a:off x="117658" y="898111"/>
            <a:ext cx="11976858" cy="4985980"/>
          </a:xfrm>
          <a:prstGeom prst="rect">
            <a:avLst/>
          </a:prstGeom>
          <a:noFill/>
        </p:spPr>
        <p:txBody>
          <a:bodyPr wrap="square" rtlCol="0">
            <a:spAutoFit/>
          </a:bodyPr>
          <a:lstStyle/>
          <a:p>
            <a:endParaRPr lang="en-GB" sz="1400" b="1" dirty="0" smtClean="0"/>
          </a:p>
          <a:p>
            <a:r>
              <a:rPr lang="en-GB" sz="4000" b="1" dirty="0" smtClean="0">
                <a:solidFill>
                  <a:srgbClr val="000099"/>
                </a:solidFill>
              </a:rPr>
              <a:t>We </a:t>
            </a:r>
            <a:r>
              <a:rPr lang="en-GB" sz="4000" b="1" dirty="0">
                <a:solidFill>
                  <a:srgbClr val="000099"/>
                </a:solidFill>
              </a:rPr>
              <a:t>can conclude </a:t>
            </a:r>
            <a:r>
              <a:rPr lang="en-GB" sz="4000" b="1" dirty="0" smtClean="0">
                <a:solidFill>
                  <a:srgbClr val="000099"/>
                </a:solidFill>
              </a:rPr>
              <a:t>that</a:t>
            </a:r>
            <a:r>
              <a:rPr lang="en-GB" sz="4000" b="1" dirty="0">
                <a:solidFill>
                  <a:srgbClr val="000099"/>
                </a:solidFill>
              </a:rPr>
              <a:t>:</a:t>
            </a:r>
            <a:endParaRPr lang="en-GB" sz="4000" b="1" dirty="0" smtClean="0">
              <a:solidFill>
                <a:srgbClr val="000099"/>
              </a:solidFill>
            </a:endParaRPr>
          </a:p>
          <a:p>
            <a:endParaRPr lang="en-GB" sz="2400" b="1" dirty="0">
              <a:solidFill>
                <a:srgbClr val="000099"/>
              </a:solidFill>
            </a:endParaRPr>
          </a:p>
          <a:p>
            <a:r>
              <a:rPr lang="en-GB" sz="6000" b="1" dirty="0" smtClean="0">
                <a:solidFill>
                  <a:srgbClr val="000099"/>
                </a:solidFill>
              </a:rPr>
              <a:t>Revival </a:t>
            </a:r>
            <a:r>
              <a:rPr lang="en-GB" sz="6000" b="1" dirty="0">
                <a:solidFill>
                  <a:srgbClr val="000099"/>
                </a:solidFill>
              </a:rPr>
              <a:t>of Islamic life style and Islamic state are two instruments through </a:t>
            </a:r>
            <a:r>
              <a:rPr lang="en-GB" sz="6000" b="1" dirty="0" smtClean="0">
                <a:solidFill>
                  <a:srgbClr val="000099"/>
                </a:solidFill>
              </a:rPr>
              <a:t>which environmental </a:t>
            </a:r>
            <a:r>
              <a:rPr lang="en-GB" sz="6000" b="1" dirty="0">
                <a:solidFill>
                  <a:srgbClr val="000099"/>
                </a:solidFill>
              </a:rPr>
              <a:t>balance can be sustained overtime</a:t>
            </a:r>
            <a:r>
              <a:rPr lang="en-GB" sz="6000" b="1" dirty="0" smtClean="0">
                <a:solidFill>
                  <a:srgbClr val="000099"/>
                </a:solidFill>
              </a:rPr>
              <a:t>.</a:t>
            </a:r>
            <a:endParaRPr lang="en-GB" sz="6000" b="1" dirty="0" smtClean="0">
              <a:solidFill>
                <a:srgbClr val="000099"/>
              </a:solidFill>
            </a:endParaRPr>
          </a:p>
        </p:txBody>
      </p:sp>
      <p:sp>
        <p:nvSpPr>
          <p:cNvPr id="4" name="Slide Number Placeholder 3"/>
          <p:cNvSpPr>
            <a:spLocks noGrp="1"/>
          </p:cNvSpPr>
          <p:nvPr>
            <p:ph type="sldNum" sz="quarter" idx="12"/>
          </p:nvPr>
        </p:nvSpPr>
        <p:spPr/>
        <p:txBody>
          <a:bodyPr/>
          <a:lstStyle/>
          <a:p>
            <a:fld id="{75E384CC-372F-47CF-B6B7-3A455399366B}" type="slidenum">
              <a:rPr lang="en-US" smtClean="0"/>
              <a:t>41</a:t>
            </a:fld>
            <a:endParaRPr lang="en-US"/>
          </a:p>
        </p:txBody>
      </p:sp>
    </p:spTree>
    <p:extLst>
      <p:ext uri="{BB962C8B-B14F-4D97-AF65-F5344CB8AC3E}">
        <p14:creationId xmlns:p14="http://schemas.microsoft.com/office/powerpoint/2010/main" val="20404399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58" y="40006"/>
            <a:ext cx="11976858" cy="830997"/>
          </a:xfrm>
          <a:prstGeom prst="rect">
            <a:avLst/>
          </a:prstGeom>
          <a:noFill/>
        </p:spPr>
        <p:txBody>
          <a:bodyPr wrap="square" rtlCol="0">
            <a:spAutoFit/>
          </a:bodyPr>
          <a:lstStyle/>
          <a:p>
            <a:pPr algn="ctr"/>
            <a:r>
              <a:rPr lang="en-US" sz="2800" dirty="0">
                <a:solidFill>
                  <a:schemeClr val="accent5"/>
                </a:solidFill>
              </a:rPr>
              <a:t>5</a:t>
            </a:r>
            <a:r>
              <a:rPr lang="en-US" sz="3600" dirty="0" smtClean="0">
                <a:solidFill>
                  <a:schemeClr val="accent5"/>
                </a:solidFill>
              </a:rPr>
              <a:t>.  </a:t>
            </a:r>
            <a:r>
              <a:rPr lang="en-US" sz="4800" b="1" u="sng" dirty="0" smtClean="0">
                <a:solidFill>
                  <a:schemeClr val="accent5"/>
                </a:solidFill>
              </a:rPr>
              <a:t>Islamic Perspective</a:t>
            </a:r>
            <a:r>
              <a:rPr lang="en-US" sz="3600" dirty="0" smtClean="0">
                <a:solidFill>
                  <a:schemeClr val="accent5"/>
                </a:solidFill>
              </a:rPr>
              <a:t> </a:t>
            </a:r>
            <a:r>
              <a:rPr lang="en-US" sz="2400" dirty="0" smtClean="0">
                <a:solidFill>
                  <a:schemeClr val="accent5"/>
                </a:solidFill>
              </a:rPr>
              <a:t>(</a:t>
            </a:r>
            <a:r>
              <a:rPr lang="en-US" sz="2400" dirty="0" err="1" smtClean="0">
                <a:solidFill>
                  <a:schemeClr val="accent5"/>
                </a:solidFill>
              </a:rPr>
              <a:t>Cont</a:t>
            </a:r>
            <a:r>
              <a:rPr lang="en-US" sz="2400" dirty="0" smtClean="0">
                <a:solidFill>
                  <a:schemeClr val="accent5"/>
                </a:solidFill>
              </a:rPr>
              <a:t>…)</a:t>
            </a:r>
            <a:endParaRPr lang="en-US" sz="3600" dirty="0">
              <a:solidFill>
                <a:schemeClr val="accent5"/>
              </a:solidFill>
            </a:endParaRPr>
          </a:p>
        </p:txBody>
      </p:sp>
      <p:sp>
        <p:nvSpPr>
          <p:cNvPr id="3" name="TextBox 2"/>
          <p:cNvSpPr txBox="1"/>
          <p:nvPr/>
        </p:nvSpPr>
        <p:spPr>
          <a:xfrm>
            <a:off x="198516" y="782037"/>
            <a:ext cx="11896000" cy="5847755"/>
          </a:xfrm>
          <a:prstGeom prst="rect">
            <a:avLst/>
          </a:prstGeom>
          <a:noFill/>
        </p:spPr>
        <p:txBody>
          <a:bodyPr wrap="square" rtlCol="0">
            <a:spAutoFit/>
          </a:bodyPr>
          <a:lstStyle/>
          <a:p>
            <a:r>
              <a:rPr lang="en-US" sz="3400" b="1" dirty="0" smtClean="0"/>
              <a:t>Prof. </a:t>
            </a:r>
            <a:r>
              <a:rPr lang="en-US" sz="3400" b="1" dirty="0" err="1" smtClean="0"/>
              <a:t>Odeh</a:t>
            </a:r>
            <a:r>
              <a:rPr lang="en-US" sz="3400" b="1" dirty="0" smtClean="0"/>
              <a:t> Al – </a:t>
            </a:r>
            <a:r>
              <a:rPr lang="en-US" sz="3400" b="1" dirty="0" err="1" smtClean="0"/>
              <a:t>Jayyousi</a:t>
            </a:r>
            <a:r>
              <a:rPr lang="en-US" sz="3400" b="1" dirty="0" smtClean="0"/>
              <a:t> (The head of innovation and technology management at Arabian gulf university Bahrain, writer of book: “Islam and sustainable development” U.K 2012) proposed a conceptual model with three domains to address climate change:</a:t>
            </a:r>
          </a:p>
          <a:p>
            <a:endParaRPr lang="en-US" b="1" dirty="0" smtClean="0"/>
          </a:p>
          <a:p>
            <a:pPr marL="2228850" lvl="3" indent="-857250">
              <a:buAutoNum type="romanLcParenR"/>
            </a:pPr>
            <a:r>
              <a:rPr lang="en-US" sz="3800" b="1" dirty="0" smtClean="0">
                <a:solidFill>
                  <a:srgbClr val="0070C0"/>
                </a:solidFill>
              </a:rPr>
              <a:t>Green Activism (Jihad)</a:t>
            </a:r>
          </a:p>
          <a:p>
            <a:pPr marL="2228850" lvl="3" indent="-857250">
              <a:buAutoNum type="romanLcParenR"/>
            </a:pPr>
            <a:r>
              <a:rPr lang="en-US" sz="3800" b="1" dirty="0" smtClean="0">
                <a:solidFill>
                  <a:srgbClr val="0070C0"/>
                </a:solidFill>
              </a:rPr>
              <a:t>Green Innovation (</a:t>
            </a:r>
            <a:r>
              <a:rPr lang="en-US" sz="3800" b="1" dirty="0" err="1" smtClean="0">
                <a:solidFill>
                  <a:srgbClr val="0070C0"/>
                </a:solidFill>
              </a:rPr>
              <a:t>Igtihad</a:t>
            </a:r>
            <a:r>
              <a:rPr lang="en-US" sz="3800" b="1" dirty="0" smtClean="0">
                <a:solidFill>
                  <a:srgbClr val="0070C0"/>
                </a:solidFill>
              </a:rPr>
              <a:t>)</a:t>
            </a:r>
          </a:p>
          <a:p>
            <a:pPr marL="2228850" lvl="3" indent="-857250">
              <a:buAutoNum type="romanLcParenR"/>
            </a:pPr>
            <a:r>
              <a:rPr lang="en-US" sz="3800" b="1" dirty="0" smtClean="0">
                <a:solidFill>
                  <a:srgbClr val="0070C0"/>
                </a:solidFill>
              </a:rPr>
              <a:t>Green Lifestyle (</a:t>
            </a:r>
            <a:r>
              <a:rPr lang="en-US" sz="3800" b="1" dirty="0" err="1" smtClean="0">
                <a:solidFill>
                  <a:srgbClr val="0070C0"/>
                </a:solidFill>
              </a:rPr>
              <a:t>Zohd</a:t>
            </a:r>
            <a:r>
              <a:rPr lang="en-US" sz="3800" b="1" dirty="0" smtClean="0">
                <a:solidFill>
                  <a:srgbClr val="0070C0"/>
                </a:solidFill>
              </a:rPr>
              <a:t>)</a:t>
            </a:r>
          </a:p>
          <a:p>
            <a:pPr lvl="3"/>
            <a:endParaRPr lang="en-US" sz="2400" b="1" dirty="0" smtClean="0">
              <a:solidFill>
                <a:srgbClr val="0070C0"/>
              </a:solidFill>
            </a:endParaRPr>
          </a:p>
          <a:p>
            <a:r>
              <a:rPr lang="en-US" sz="3400" b="1" dirty="0" smtClean="0"/>
              <a:t>He calls for a sustainable region that is founded on human and environmental justice.</a:t>
            </a:r>
            <a:endParaRPr lang="en-US" sz="3400" b="1" dirty="0"/>
          </a:p>
        </p:txBody>
      </p:sp>
      <p:sp>
        <p:nvSpPr>
          <p:cNvPr id="4" name="Slide Number Placeholder 3"/>
          <p:cNvSpPr>
            <a:spLocks noGrp="1"/>
          </p:cNvSpPr>
          <p:nvPr>
            <p:ph type="sldNum" sz="quarter" idx="12"/>
          </p:nvPr>
        </p:nvSpPr>
        <p:spPr/>
        <p:txBody>
          <a:bodyPr/>
          <a:lstStyle/>
          <a:p>
            <a:fld id="{75E384CC-372F-47CF-B6B7-3A455399366B}" type="slidenum">
              <a:rPr lang="en-US" smtClean="0"/>
              <a:t>42</a:t>
            </a:fld>
            <a:endParaRPr lang="en-US"/>
          </a:p>
        </p:txBody>
      </p:sp>
    </p:spTree>
    <p:extLst>
      <p:ext uri="{BB962C8B-B14F-4D97-AF65-F5344CB8AC3E}">
        <p14:creationId xmlns:p14="http://schemas.microsoft.com/office/powerpoint/2010/main" val="27884683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400" y="0"/>
            <a:ext cx="11976858" cy="707886"/>
          </a:xfrm>
          <a:prstGeom prst="rect">
            <a:avLst/>
          </a:prstGeom>
          <a:noFill/>
        </p:spPr>
        <p:txBody>
          <a:bodyPr wrap="square" rtlCol="0">
            <a:spAutoFit/>
          </a:bodyPr>
          <a:lstStyle/>
          <a:p>
            <a:r>
              <a:rPr lang="en-US" sz="3200" b="1" dirty="0" smtClean="0">
                <a:solidFill>
                  <a:schemeClr val="accent5"/>
                </a:solidFill>
              </a:rPr>
              <a:t>6.</a:t>
            </a:r>
            <a:r>
              <a:rPr lang="en-US" sz="3200" b="1" dirty="0" smtClean="0"/>
              <a:t> </a:t>
            </a:r>
            <a:r>
              <a:rPr lang="en-US" sz="4000" b="1" u="sng" dirty="0" smtClean="0">
                <a:solidFill>
                  <a:schemeClr val="accent5"/>
                </a:solidFill>
              </a:rPr>
              <a:t>Conclusion</a:t>
            </a:r>
            <a:endParaRPr lang="en-US" sz="4000" dirty="0">
              <a:solidFill>
                <a:schemeClr val="accent5"/>
              </a:solidFill>
            </a:endParaRPr>
          </a:p>
        </p:txBody>
      </p:sp>
      <p:sp>
        <p:nvSpPr>
          <p:cNvPr id="3" name="TextBox 2"/>
          <p:cNvSpPr txBox="1"/>
          <p:nvPr/>
        </p:nvSpPr>
        <p:spPr>
          <a:xfrm>
            <a:off x="185573" y="859518"/>
            <a:ext cx="11938512" cy="5016758"/>
          </a:xfrm>
          <a:prstGeom prst="rect">
            <a:avLst/>
          </a:prstGeom>
          <a:noFill/>
        </p:spPr>
        <p:txBody>
          <a:bodyPr wrap="square" rtlCol="0">
            <a:spAutoFit/>
          </a:bodyPr>
          <a:lstStyle/>
          <a:p>
            <a:pPr marL="457200" indent="-457200">
              <a:buFont typeface="Wingdings" panose="05000000000000000000" pitchFamily="2" charset="2"/>
              <a:buChar char="q"/>
            </a:pPr>
            <a:r>
              <a:rPr lang="en-US" sz="4000" b="1" dirty="0" smtClean="0"/>
              <a:t> </a:t>
            </a:r>
            <a:r>
              <a:rPr lang="en-US" sz="4000" b="1" dirty="0" smtClean="0"/>
              <a:t>We have seen the causes &amp; effects environmental pollution the world is facing today. </a:t>
            </a:r>
          </a:p>
          <a:p>
            <a:pPr marL="457200" indent="-457200">
              <a:buFont typeface="Wingdings" panose="05000000000000000000" pitchFamily="2" charset="2"/>
              <a:buChar char="q"/>
            </a:pPr>
            <a:endParaRPr lang="en-US" sz="2800" b="1" dirty="0" smtClean="0"/>
          </a:p>
          <a:p>
            <a:pPr marL="457200" indent="-457200">
              <a:buFont typeface="Wingdings" panose="05000000000000000000" pitchFamily="2" charset="2"/>
              <a:buChar char="q"/>
            </a:pPr>
            <a:r>
              <a:rPr lang="en-US" sz="4000" b="1" dirty="0" smtClean="0">
                <a:solidFill>
                  <a:srgbClr val="000099"/>
                </a:solidFill>
              </a:rPr>
              <a:t> According to UN Environmental Assembly (UNEA) Air pollution is the single biggest environmental health risk, causing about 7.0 million deaths annually. </a:t>
            </a:r>
            <a:r>
              <a:rPr lang="en-US" sz="4000" b="1" dirty="0" smtClean="0"/>
              <a:t>Global fossil CO2 emission in 2018 reached to a new record of 37.1 billion tons.</a:t>
            </a:r>
            <a:endParaRPr lang="en-US" sz="4000" b="1" dirty="0" smtClean="0"/>
          </a:p>
        </p:txBody>
      </p:sp>
      <p:sp>
        <p:nvSpPr>
          <p:cNvPr id="4" name="Slide Number Placeholder 3"/>
          <p:cNvSpPr>
            <a:spLocks noGrp="1"/>
          </p:cNvSpPr>
          <p:nvPr>
            <p:ph type="sldNum" sz="quarter" idx="12"/>
          </p:nvPr>
        </p:nvSpPr>
        <p:spPr/>
        <p:txBody>
          <a:bodyPr/>
          <a:lstStyle/>
          <a:p>
            <a:fld id="{75E384CC-372F-47CF-B6B7-3A455399366B}" type="slidenum">
              <a:rPr lang="en-US" smtClean="0"/>
              <a:t>43</a:t>
            </a:fld>
            <a:endParaRPr lang="en-US"/>
          </a:p>
        </p:txBody>
      </p:sp>
    </p:spTree>
    <p:extLst>
      <p:ext uri="{BB962C8B-B14F-4D97-AF65-F5344CB8AC3E}">
        <p14:creationId xmlns:p14="http://schemas.microsoft.com/office/powerpoint/2010/main" val="8848964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658" y="959435"/>
            <a:ext cx="11976858" cy="5878532"/>
          </a:xfrm>
          <a:prstGeom prst="rect">
            <a:avLst/>
          </a:prstGeom>
          <a:noFill/>
        </p:spPr>
        <p:txBody>
          <a:bodyPr wrap="square" rtlCol="0">
            <a:spAutoFit/>
          </a:bodyPr>
          <a:lstStyle/>
          <a:p>
            <a:pPr marL="457200" indent="-457200">
              <a:buFont typeface="Wingdings" panose="05000000000000000000" pitchFamily="2" charset="2"/>
              <a:buChar char="q"/>
            </a:pPr>
            <a:r>
              <a:rPr lang="en-US" sz="4000" b="1" dirty="0" smtClean="0"/>
              <a:t> We need to stress on the policy makers as well as people that we cannot afford them to short change </a:t>
            </a:r>
          </a:p>
          <a:p>
            <a:r>
              <a:rPr lang="en-US" sz="4000" b="1" dirty="0" smtClean="0">
                <a:solidFill>
                  <a:srgbClr val="000099"/>
                </a:solidFill>
              </a:rPr>
              <a:t>“</a:t>
            </a:r>
            <a:r>
              <a:rPr lang="en-US" sz="5400" b="1" dirty="0">
                <a:solidFill>
                  <a:srgbClr val="000099"/>
                </a:solidFill>
              </a:rPr>
              <a:t>A</a:t>
            </a:r>
            <a:r>
              <a:rPr lang="en-US" sz="5400" b="1" dirty="0" smtClean="0">
                <a:solidFill>
                  <a:srgbClr val="000099"/>
                </a:solidFill>
              </a:rPr>
              <a:t>ir </a:t>
            </a:r>
            <a:r>
              <a:rPr lang="en-US" sz="5400" b="1" dirty="0" smtClean="0">
                <a:solidFill>
                  <a:srgbClr val="000099"/>
                </a:solidFill>
              </a:rPr>
              <a:t>we breath”, “The water we drink” &amp; pressing </a:t>
            </a:r>
            <a:r>
              <a:rPr lang="en-US" sz="5400" b="1" dirty="0" smtClean="0">
                <a:solidFill>
                  <a:srgbClr val="000099"/>
                </a:solidFill>
              </a:rPr>
              <a:t>priorities </a:t>
            </a:r>
            <a:r>
              <a:rPr lang="en-US" sz="5400" b="1" dirty="0" smtClean="0">
                <a:solidFill>
                  <a:srgbClr val="000099"/>
                </a:solidFill>
              </a:rPr>
              <a:t>like climate change</a:t>
            </a:r>
            <a:r>
              <a:rPr lang="en-US" sz="5400" b="1" dirty="0" smtClean="0"/>
              <a:t>.</a:t>
            </a:r>
            <a:r>
              <a:rPr lang="en-US" sz="4400" b="1" dirty="0" smtClean="0"/>
              <a:t> </a:t>
            </a:r>
            <a:endParaRPr lang="en-US" sz="4400" b="1" dirty="0" smtClean="0"/>
          </a:p>
          <a:p>
            <a:endParaRPr lang="en-US" dirty="0" smtClean="0"/>
          </a:p>
          <a:p>
            <a:r>
              <a:rPr lang="en-US" sz="4000" b="1" dirty="0" smtClean="0"/>
              <a:t>Protecting </a:t>
            </a:r>
            <a:r>
              <a:rPr lang="en-US" sz="4000" b="1" dirty="0" smtClean="0"/>
              <a:t>our climate is priority. To tackle  the climate change by advancing polices that create a cleaner, healthier &amp; more secure energy features</a:t>
            </a:r>
            <a:r>
              <a:rPr lang="en-US" sz="4000" b="1" dirty="0"/>
              <a:t> </a:t>
            </a:r>
            <a:r>
              <a:rPr lang="en-US" sz="4000" b="1" dirty="0" smtClean="0"/>
              <a:t>should be on top priority.</a:t>
            </a:r>
            <a:endParaRPr lang="en-US" sz="2000" b="1" dirty="0" smtClean="0"/>
          </a:p>
        </p:txBody>
      </p:sp>
      <p:sp>
        <p:nvSpPr>
          <p:cNvPr id="4" name="TextBox 3"/>
          <p:cNvSpPr txBox="1"/>
          <p:nvPr/>
        </p:nvSpPr>
        <p:spPr>
          <a:xfrm>
            <a:off x="166400" y="0"/>
            <a:ext cx="11976858" cy="707886"/>
          </a:xfrm>
          <a:prstGeom prst="rect">
            <a:avLst/>
          </a:prstGeom>
          <a:noFill/>
        </p:spPr>
        <p:txBody>
          <a:bodyPr wrap="square" rtlCol="0">
            <a:spAutoFit/>
          </a:bodyPr>
          <a:lstStyle/>
          <a:p>
            <a:r>
              <a:rPr lang="en-US" sz="3200" b="1" dirty="0" smtClean="0">
                <a:solidFill>
                  <a:schemeClr val="accent5"/>
                </a:solidFill>
              </a:rPr>
              <a:t>6.</a:t>
            </a:r>
            <a:r>
              <a:rPr lang="en-US" sz="3200" b="1" dirty="0" smtClean="0"/>
              <a:t> </a:t>
            </a:r>
            <a:r>
              <a:rPr lang="en-US" sz="4000" b="1" u="sng" dirty="0" smtClean="0">
                <a:solidFill>
                  <a:schemeClr val="accent5"/>
                </a:solidFill>
              </a:rPr>
              <a:t>Conclusion</a:t>
            </a:r>
            <a:r>
              <a:rPr lang="en-US" sz="4000" dirty="0" smtClean="0">
                <a:solidFill>
                  <a:schemeClr val="accent5"/>
                </a:solidFill>
              </a:rPr>
              <a:t> Cont..</a:t>
            </a:r>
            <a:endParaRPr lang="en-US" sz="4000" dirty="0">
              <a:solidFill>
                <a:schemeClr val="accent5"/>
              </a:solidFill>
            </a:endParaRPr>
          </a:p>
        </p:txBody>
      </p:sp>
      <p:sp>
        <p:nvSpPr>
          <p:cNvPr id="2" name="Slide Number Placeholder 1"/>
          <p:cNvSpPr>
            <a:spLocks noGrp="1"/>
          </p:cNvSpPr>
          <p:nvPr>
            <p:ph type="sldNum" sz="quarter" idx="12"/>
          </p:nvPr>
        </p:nvSpPr>
        <p:spPr/>
        <p:txBody>
          <a:bodyPr/>
          <a:lstStyle/>
          <a:p>
            <a:fld id="{75E384CC-372F-47CF-B6B7-3A455399366B}" type="slidenum">
              <a:rPr lang="en-US" sz="1600" b="1" smtClean="0"/>
              <a:t>44</a:t>
            </a:fld>
            <a:endParaRPr lang="en-US" sz="1600" b="1"/>
          </a:p>
        </p:txBody>
      </p:sp>
    </p:spTree>
    <p:extLst>
      <p:ext uri="{BB962C8B-B14F-4D97-AF65-F5344CB8AC3E}">
        <p14:creationId xmlns:p14="http://schemas.microsoft.com/office/powerpoint/2010/main" val="3933119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400" y="1406244"/>
            <a:ext cx="11976858" cy="4708981"/>
          </a:xfrm>
          <a:prstGeom prst="rect">
            <a:avLst/>
          </a:prstGeom>
          <a:noFill/>
        </p:spPr>
        <p:txBody>
          <a:bodyPr wrap="square" rtlCol="0">
            <a:spAutoFit/>
          </a:bodyPr>
          <a:lstStyle/>
          <a:p>
            <a:pPr marL="457200" indent="-457200">
              <a:buFont typeface="Wingdings" panose="05000000000000000000" pitchFamily="2" charset="2"/>
              <a:buChar char="q"/>
            </a:pPr>
            <a:r>
              <a:rPr lang="en-US" sz="4400" dirty="0" smtClean="0">
                <a:solidFill>
                  <a:srgbClr val="000099"/>
                </a:solidFill>
              </a:rPr>
              <a:t> </a:t>
            </a:r>
            <a:r>
              <a:rPr lang="en-US" sz="6000" b="1" dirty="0" smtClean="0">
                <a:solidFill>
                  <a:srgbClr val="000099"/>
                </a:solidFill>
              </a:rPr>
              <a:t>Paris Agreement of 2015 signed by 195 countries, adapted first ever universal, legally binding climate deal must be implemented in spirit &amp; letter</a:t>
            </a:r>
            <a:r>
              <a:rPr lang="en-US" sz="6000" b="1" dirty="0" smtClean="0">
                <a:solidFill>
                  <a:srgbClr val="000099"/>
                </a:solidFill>
              </a:rPr>
              <a:t>.</a:t>
            </a:r>
            <a:endParaRPr lang="en-US" sz="6000" b="1" dirty="0" smtClean="0">
              <a:solidFill>
                <a:srgbClr val="000099"/>
              </a:solidFill>
            </a:endParaRPr>
          </a:p>
        </p:txBody>
      </p:sp>
      <p:sp>
        <p:nvSpPr>
          <p:cNvPr id="6" name="TextBox 5"/>
          <p:cNvSpPr txBox="1"/>
          <p:nvPr/>
        </p:nvSpPr>
        <p:spPr>
          <a:xfrm>
            <a:off x="166400" y="0"/>
            <a:ext cx="11976858" cy="707886"/>
          </a:xfrm>
          <a:prstGeom prst="rect">
            <a:avLst/>
          </a:prstGeom>
          <a:noFill/>
        </p:spPr>
        <p:txBody>
          <a:bodyPr wrap="square" rtlCol="0">
            <a:spAutoFit/>
          </a:bodyPr>
          <a:lstStyle/>
          <a:p>
            <a:r>
              <a:rPr lang="en-US" sz="3200" b="1" dirty="0" smtClean="0">
                <a:solidFill>
                  <a:schemeClr val="accent5"/>
                </a:solidFill>
              </a:rPr>
              <a:t>6.</a:t>
            </a:r>
            <a:r>
              <a:rPr lang="en-US" sz="3200" b="1" dirty="0" smtClean="0"/>
              <a:t> </a:t>
            </a:r>
            <a:r>
              <a:rPr lang="en-US" sz="4000" b="1" u="sng" dirty="0" smtClean="0">
                <a:solidFill>
                  <a:schemeClr val="accent5"/>
                </a:solidFill>
              </a:rPr>
              <a:t>Conclusion</a:t>
            </a:r>
            <a:r>
              <a:rPr lang="en-US" sz="4000" dirty="0" smtClean="0">
                <a:solidFill>
                  <a:schemeClr val="accent5"/>
                </a:solidFill>
              </a:rPr>
              <a:t> Cont..</a:t>
            </a:r>
            <a:endParaRPr lang="en-US" sz="4000" dirty="0">
              <a:solidFill>
                <a:schemeClr val="accent5"/>
              </a:solidFill>
            </a:endParaRPr>
          </a:p>
        </p:txBody>
      </p:sp>
      <p:sp>
        <p:nvSpPr>
          <p:cNvPr id="2" name="Slide Number Placeholder 1"/>
          <p:cNvSpPr>
            <a:spLocks noGrp="1"/>
          </p:cNvSpPr>
          <p:nvPr>
            <p:ph type="sldNum" sz="quarter" idx="12"/>
          </p:nvPr>
        </p:nvSpPr>
        <p:spPr/>
        <p:txBody>
          <a:bodyPr/>
          <a:lstStyle/>
          <a:p>
            <a:fld id="{75E384CC-372F-47CF-B6B7-3A455399366B}" type="slidenum">
              <a:rPr lang="en-US" smtClean="0"/>
              <a:t>45</a:t>
            </a:fld>
            <a:endParaRPr lang="en-US" dirty="0"/>
          </a:p>
        </p:txBody>
      </p:sp>
    </p:spTree>
    <p:extLst>
      <p:ext uri="{BB962C8B-B14F-4D97-AF65-F5344CB8AC3E}">
        <p14:creationId xmlns:p14="http://schemas.microsoft.com/office/powerpoint/2010/main" val="2569300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606" y="635149"/>
            <a:ext cx="11993484" cy="6140142"/>
          </a:xfrm>
          <a:prstGeom prst="rect">
            <a:avLst/>
          </a:prstGeom>
          <a:noFill/>
          <a:effectLst>
            <a:glow rad="101600">
              <a:schemeClr val="accent5">
                <a:satMod val="175000"/>
                <a:alpha val="40000"/>
              </a:schemeClr>
            </a:glow>
          </a:effectLst>
        </p:spPr>
        <p:txBody>
          <a:bodyPr wrap="square" rtlCol="0">
            <a:spAutoFit/>
          </a:bodyPr>
          <a:lstStyle/>
          <a:p>
            <a:pPr marL="457200" indent="-457200">
              <a:buFont typeface="Wingdings" panose="05000000000000000000" pitchFamily="2" charset="2"/>
              <a:buChar char="q"/>
            </a:pPr>
            <a:r>
              <a:rPr lang="en-US" sz="3500" b="1" dirty="0" smtClean="0">
                <a:solidFill>
                  <a:srgbClr val="000099"/>
                </a:solidFill>
              </a:rPr>
              <a:t>Islamic perspective to control Environmental pollution based on the teaching of Quran and Sunnah is the best ethical code of conduct to build a low-emission climate resilient future</a:t>
            </a:r>
            <a:r>
              <a:rPr lang="en-US" sz="3500" b="1" dirty="0" smtClean="0"/>
              <a:t>.</a:t>
            </a:r>
          </a:p>
          <a:p>
            <a:pPr marL="457200" indent="-457200">
              <a:buFont typeface="Wingdings" panose="05000000000000000000" pitchFamily="2" charset="2"/>
              <a:buChar char="q"/>
            </a:pPr>
            <a:r>
              <a:rPr lang="en-US" sz="3600" b="1" dirty="0" smtClean="0">
                <a:solidFill>
                  <a:srgbClr val="000099"/>
                </a:solidFill>
              </a:rPr>
              <a:t>The sayings of Prophet (PBUH) should be engraved in golden </a:t>
            </a:r>
            <a:r>
              <a:rPr lang="en-US" sz="3600" b="1" dirty="0" smtClean="0">
                <a:solidFill>
                  <a:srgbClr val="000099"/>
                </a:solidFill>
              </a:rPr>
              <a:t>words.</a:t>
            </a:r>
            <a:r>
              <a:rPr lang="en-US" sz="3200" dirty="0" smtClean="0">
                <a:solidFill>
                  <a:srgbClr val="000099"/>
                </a:solidFill>
              </a:rPr>
              <a:t> </a:t>
            </a:r>
            <a:endParaRPr lang="en-US" sz="3200" dirty="0" smtClean="0">
              <a:solidFill>
                <a:srgbClr val="000099"/>
              </a:solidFill>
            </a:endParaRPr>
          </a:p>
          <a:p>
            <a:pPr lvl="1"/>
            <a:r>
              <a:rPr lang="en-US" sz="4400" b="1" dirty="0" smtClean="0">
                <a:solidFill>
                  <a:srgbClr val="FFC000"/>
                </a:solidFill>
              </a:rPr>
              <a:t>“ </a:t>
            </a:r>
            <a:r>
              <a:rPr lang="en-US" sz="4400" b="1" dirty="0" smtClean="0">
                <a:solidFill>
                  <a:srgbClr val="FFC000"/>
                </a:solidFill>
              </a:rPr>
              <a:t>IF IT IS THE LAST DAY OF LIFE AND YOU HAVE  </a:t>
            </a:r>
          </a:p>
          <a:p>
            <a:pPr lvl="1"/>
            <a:r>
              <a:rPr lang="en-US" sz="4400" b="1" dirty="0">
                <a:solidFill>
                  <a:srgbClr val="FFC000"/>
                </a:solidFill>
              </a:rPr>
              <a:t> </a:t>
            </a:r>
            <a:r>
              <a:rPr lang="en-US" sz="4400" b="1" dirty="0" smtClean="0">
                <a:solidFill>
                  <a:srgbClr val="FFC000"/>
                </a:solidFill>
              </a:rPr>
              <a:t>  </a:t>
            </a:r>
            <a:r>
              <a:rPr lang="en-US" sz="4400" b="1" dirty="0" smtClean="0">
                <a:solidFill>
                  <a:srgbClr val="FFC000"/>
                </a:solidFill>
              </a:rPr>
              <a:t>A SMALL PLANT, MAKE SURE YOU PLANT IT</a:t>
            </a:r>
            <a:r>
              <a:rPr lang="en-US" sz="4800" b="1" dirty="0" smtClean="0">
                <a:solidFill>
                  <a:srgbClr val="FFC000"/>
                </a:solidFill>
              </a:rPr>
              <a:t>”</a:t>
            </a:r>
          </a:p>
          <a:p>
            <a:pPr marL="457200" indent="-457200">
              <a:buFont typeface="Wingdings" panose="05000000000000000000" pitchFamily="2" charset="2"/>
              <a:buChar char="q"/>
            </a:pPr>
            <a:r>
              <a:rPr lang="en-US" sz="4800" dirty="0" smtClean="0"/>
              <a:t> </a:t>
            </a:r>
            <a:r>
              <a:rPr lang="en-US" sz="3800" dirty="0" smtClean="0"/>
              <a:t>“</a:t>
            </a:r>
            <a:r>
              <a:rPr lang="en-US" sz="3800" b="1" dirty="0" smtClean="0">
                <a:solidFill>
                  <a:srgbClr val="000099"/>
                </a:solidFill>
              </a:rPr>
              <a:t>Imagine if trees gave off </a:t>
            </a:r>
            <a:r>
              <a:rPr lang="en-US" sz="3800" b="1" dirty="0" err="1" smtClean="0">
                <a:solidFill>
                  <a:srgbClr val="000099"/>
                </a:solidFill>
              </a:rPr>
              <a:t>wifi</a:t>
            </a:r>
            <a:r>
              <a:rPr lang="en-US" sz="3800" b="1" dirty="0" smtClean="0">
                <a:solidFill>
                  <a:srgbClr val="000099"/>
                </a:solidFill>
              </a:rPr>
              <a:t> signals</a:t>
            </a:r>
            <a:r>
              <a:rPr lang="en-US" sz="3800" b="1" dirty="0" smtClean="0">
                <a:solidFill>
                  <a:srgbClr val="000099"/>
                </a:solidFill>
              </a:rPr>
              <a:t>”, </a:t>
            </a:r>
            <a:r>
              <a:rPr lang="en-US" sz="3800" b="1" dirty="0" smtClean="0">
                <a:solidFill>
                  <a:srgbClr val="000099"/>
                </a:solidFill>
              </a:rPr>
              <a:t>there would </a:t>
            </a:r>
            <a:endParaRPr lang="en-US" sz="3800" b="1" dirty="0" smtClean="0">
              <a:solidFill>
                <a:srgbClr val="000099"/>
              </a:solidFill>
            </a:endParaRPr>
          </a:p>
          <a:p>
            <a:r>
              <a:rPr lang="en-US" sz="3800" b="1" dirty="0">
                <a:solidFill>
                  <a:srgbClr val="000099"/>
                </a:solidFill>
              </a:rPr>
              <a:t> </a:t>
            </a:r>
            <a:r>
              <a:rPr lang="en-US" sz="3800" b="1" dirty="0" smtClean="0">
                <a:solidFill>
                  <a:srgbClr val="000099"/>
                </a:solidFill>
              </a:rPr>
              <a:t>      </a:t>
            </a:r>
            <a:r>
              <a:rPr lang="en-US" sz="3800" b="1" dirty="0" smtClean="0">
                <a:solidFill>
                  <a:srgbClr val="000099"/>
                </a:solidFill>
              </a:rPr>
              <a:t>have  been </a:t>
            </a:r>
            <a:r>
              <a:rPr lang="en-US" sz="3800" b="1" dirty="0" smtClean="0">
                <a:solidFill>
                  <a:srgbClr val="000099"/>
                </a:solidFill>
              </a:rPr>
              <a:t>plenty of trees and forests on the </a:t>
            </a:r>
            <a:endParaRPr lang="en-US" sz="3800" b="1" dirty="0" smtClean="0">
              <a:solidFill>
                <a:srgbClr val="000099"/>
              </a:solidFill>
            </a:endParaRPr>
          </a:p>
          <a:p>
            <a:r>
              <a:rPr lang="en-US" sz="3800" b="1" dirty="0">
                <a:solidFill>
                  <a:srgbClr val="000099"/>
                </a:solidFill>
              </a:rPr>
              <a:t> </a:t>
            </a:r>
            <a:r>
              <a:rPr lang="en-US" sz="3800" b="1" dirty="0" smtClean="0">
                <a:solidFill>
                  <a:srgbClr val="000099"/>
                </a:solidFill>
              </a:rPr>
              <a:t>      </a:t>
            </a:r>
            <a:r>
              <a:rPr lang="en-US" sz="3800" b="1" dirty="0" smtClean="0">
                <a:solidFill>
                  <a:srgbClr val="000099"/>
                </a:solidFill>
              </a:rPr>
              <a:t>planet  earth</a:t>
            </a:r>
            <a:r>
              <a:rPr lang="en-US" sz="3800" b="1" dirty="0" smtClean="0">
                <a:solidFill>
                  <a:srgbClr val="000099"/>
                </a:solidFill>
              </a:rPr>
              <a:t>…</a:t>
            </a:r>
          </a:p>
        </p:txBody>
      </p:sp>
      <p:sp>
        <p:nvSpPr>
          <p:cNvPr id="5" name="TextBox 4"/>
          <p:cNvSpPr txBox="1"/>
          <p:nvPr/>
        </p:nvSpPr>
        <p:spPr>
          <a:xfrm>
            <a:off x="166400" y="-10391"/>
            <a:ext cx="11976858" cy="707886"/>
          </a:xfrm>
          <a:prstGeom prst="rect">
            <a:avLst/>
          </a:prstGeom>
          <a:noFill/>
        </p:spPr>
        <p:txBody>
          <a:bodyPr wrap="square" rtlCol="0">
            <a:spAutoFit/>
          </a:bodyPr>
          <a:lstStyle/>
          <a:p>
            <a:r>
              <a:rPr lang="en-US" sz="3200" b="1" dirty="0" smtClean="0">
                <a:solidFill>
                  <a:schemeClr val="accent5"/>
                </a:solidFill>
              </a:rPr>
              <a:t>6.</a:t>
            </a:r>
            <a:r>
              <a:rPr lang="en-US" sz="3200" b="1" dirty="0" smtClean="0"/>
              <a:t> </a:t>
            </a:r>
            <a:r>
              <a:rPr lang="en-US" sz="4000" b="1" u="sng" dirty="0" smtClean="0">
                <a:solidFill>
                  <a:schemeClr val="accent5"/>
                </a:solidFill>
              </a:rPr>
              <a:t>Conclusion</a:t>
            </a:r>
            <a:r>
              <a:rPr lang="en-US" sz="4000" dirty="0" smtClean="0">
                <a:solidFill>
                  <a:schemeClr val="accent5"/>
                </a:solidFill>
              </a:rPr>
              <a:t> </a:t>
            </a:r>
            <a:r>
              <a:rPr lang="en-US" sz="2400" dirty="0" smtClean="0">
                <a:solidFill>
                  <a:schemeClr val="accent5"/>
                </a:solidFill>
              </a:rPr>
              <a:t>Cont..</a:t>
            </a:r>
            <a:endParaRPr lang="en-US" sz="2400" dirty="0">
              <a:solidFill>
                <a:schemeClr val="accent5"/>
              </a:solidFill>
            </a:endParaRPr>
          </a:p>
        </p:txBody>
      </p:sp>
      <p:sp>
        <p:nvSpPr>
          <p:cNvPr id="2" name="Slide Number Placeholder 1"/>
          <p:cNvSpPr>
            <a:spLocks noGrp="1"/>
          </p:cNvSpPr>
          <p:nvPr>
            <p:ph type="sldNum" sz="quarter" idx="12"/>
          </p:nvPr>
        </p:nvSpPr>
        <p:spPr/>
        <p:txBody>
          <a:bodyPr/>
          <a:lstStyle/>
          <a:p>
            <a:fld id="{75E384CC-372F-47CF-B6B7-3A455399366B}" type="slidenum">
              <a:rPr lang="en-US" sz="1600" smtClean="0"/>
              <a:t>46</a:t>
            </a:fld>
            <a:endParaRPr lang="en-US" sz="1600"/>
          </a:p>
        </p:txBody>
      </p:sp>
    </p:spTree>
    <p:extLst>
      <p:ext uri="{BB962C8B-B14F-4D97-AF65-F5344CB8AC3E}">
        <p14:creationId xmlns:p14="http://schemas.microsoft.com/office/powerpoint/2010/main" val="31477027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400" y="498762"/>
            <a:ext cx="11668845" cy="36317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1500" dirty="0" smtClean="0">
                <a:solidFill>
                  <a:schemeClr val="accent5"/>
                </a:solidFill>
              </a:rPr>
              <a:t>Thank You for being with us.</a:t>
            </a:r>
            <a:endParaRPr lang="en-US" sz="11500" dirty="0">
              <a:solidFill>
                <a:schemeClr val="accent5"/>
              </a:solidFill>
            </a:endParaRPr>
          </a:p>
        </p:txBody>
      </p:sp>
      <p:sp>
        <p:nvSpPr>
          <p:cNvPr id="3" name="Slide Number Placeholder 2"/>
          <p:cNvSpPr>
            <a:spLocks noGrp="1"/>
          </p:cNvSpPr>
          <p:nvPr>
            <p:ph type="sldNum" sz="quarter" idx="12"/>
          </p:nvPr>
        </p:nvSpPr>
        <p:spPr/>
        <p:txBody>
          <a:bodyPr/>
          <a:lstStyle/>
          <a:p>
            <a:fld id="{75E384CC-372F-47CF-B6B7-3A455399366B}" type="slidenum">
              <a:rPr lang="en-US" smtClean="0"/>
              <a:t>47</a:t>
            </a:fld>
            <a:endParaRPr lang="en-US"/>
          </a:p>
        </p:txBody>
      </p:sp>
      <p:sp>
        <p:nvSpPr>
          <p:cNvPr id="4" name="Rectangle 3"/>
          <p:cNvSpPr/>
          <p:nvPr/>
        </p:nvSpPr>
        <p:spPr>
          <a:xfrm>
            <a:off x="2952822" y="4255216"/>
            <a:ext cx="6096000" cy="2492990"/>
          </a:xfrm>
          <a:prstGeom prst="rect">
            <a:avLst/>
          </a:prstGeom>
        </p:spPr>
        <p:txBody>
          <a:bodyPr>
            <a:spAutoFit/>
          </a:bodyPr>
          <a:lstStyle/>
          <a:p>
            <a:pPr algn="ctr"/>
            <a:r>
              <a:rPr lang="en-US" sz="2400" dirty="0">
                <a:solidFill>
                  <a:schemeClr val="accent5"/>
                </a:solidFill>
                <a:ea typeface="Adobe Fan Heiti Std B" panose="020B0700000000000000" pitchFamily="34" charset="-128"/>
              </a:rPr>
              <a:t>Engr. Syed </a:t>
            </a:r>
            <a:r>
              <a:rPr lang="en-US" sz="2400" dirty="0" err="1">
                <a:solidFill>
                  <a:schemeClr val="accent5"/>
                </a:solidFill>
                <a:ea typeface="Adobe Fan Heiti Std B" panose="020B0700000000000000" pitchFamily="34" charset="-128"/>
              </a:rPr>
              <a:t>Mubashir</a:t>
            </a:r>
            <a:r>
              <a:rPr lang="en-US" sz="2400" dirty="0">
                <a:solidFill>
                  <a:schemeClr val="accent5"/>
                </a:solidFill>
                <a:ea typeface="Adobe Fan Heiti Std B" panose="020B0700000000000000" pitchFamily="34" charset="-128"/>
              </a:rPr>
              <a:t> H. </a:t>
            </a:r>
            <a:r>
              <a:rPr lang="en-US" sz="2400" dirty="0" err="1">
                <a:solidFill>
                  <a:schemeClr val="accent5"/>
                </a:solidFill>
                <a:ea typeface="Adobe Fan Heiti Std B" panose="020B0700000000000000" pitchFamily="34" charset="-128"/>
              </a:rPr>
              <a:t>Kirmani</a:t>
            </a:r>
            <a:r>
              <a:rPr lang="en-US" sz="2400" dirty="0">
                <a:ea typeface="Adobe Fan Heiti Std B" panose="020B0700000000000000" pitchFamily="34" charset="-128"/>
              </a:rPr>
              <a:t/>
            </a:r>
            <a:br>
              <a:rPr lang="en-US" sz="2400" dirty="0">
                <a:ea typeface="Adobe Fan Heiti Std B" panose="020B0700000000000000" pitchFamily="34" charset="-128"/>
              </a:rPr>
            </a:br>
            <a:r>
              <a:rPr lang="en-US" sz="2000" dirty="0">
                <a:ea typeface="Adobe Fan Heiti Std B" panose="020B0700000000000000" pitchFamily="34" charset="-128"/>
              </a:rPr>
              <a:t>Former</a:t>
            </a:r>
            <a:r>
              <a:rPr lang="en-US" sz="2400" dirty="0">
                <a:ea typeface="Adobe Fan Heiti Std B" panose="020B0700000000000000" pitchFamily="34" charset="-128"/>
              </a:rPr>
              <a:t> Chairman I.E.P (SAC)</a:t>
            </a:r>
            <a:br>
              <a:rPr lang="en-US" sz="2400" dirty="0">
                <a:ea typeface="Adobe Fan Heiti Std B" panose="020B0700000000000000" pitchFamily="34" charset="-128"/>
              </a:rPr>
            </a:br>
            <a:r>
              <a:rPr lang="en-US" dirty="0">
                <a:ea typeface="Adobe Fan Heiti Std B" panose="020B0700000000000000" pitchFamily="34" charset="-128"/>
              </a:rPr>
              <a:t>Chief Engineer &amp; Technical Advisor </a:t>
            </a:r>
            <a:br>
              <a:rPr lang="en-US" dirty="0">
                <a:ea typeface="Adobe Fan Heiti Std B" panose="020B0700000000000000" pitchFamily="34" charset="-128"/>
              </a:rPr>
            </a:br>
            <a:r>
              <a:rPr lang="en-US" dirty="0">
                <a:ea typeface="Adobe Fan Heiti Std B" panose="020B0700000000000000" pitchFamily="34" charset="-128"/>
              </a:rPr>
              <a:t>Saudi Technical Limited (STL)</a:t>
            </a:r>
            <a:br>
              <a:rPr lang="en-US" dirty="0">
                <a:ea typeface="Adobe Fan Heiti Std B" panose="020B0700000000000000" pitchFamily="34" charset="-128"/>
              </a:rPr>
            </a:br>
            <a:r>
              <a:rPr lang="en-US" dirty="0">
                <a:ea typeface="Adobe Fan Heiti Std B" panose="020B0700000000000000" pitchFamily="34" charset="-128"/>
                <a:hlinkClick r:id="rId2"/>
              </a:rPr>
              <a:t>smhkirmani@gmail.com</a:t>
            </a:r>
            <a:r>
              <a:rPr lang="en-US" dirty="0">
                <a:ea typeface="Adobe Fan Heiti Std B" panose="020B0700000000000000" pitchFamily="34" charset="-128"/>
              </a:rPr>
              <a:t/>
            </a:r>
            <a:br>
              <a:rPr lang="en-US" dirty="0">
                <a:ea typeface="Adobe Fan Heiti Std B" panose="020B0700000000000000" pitchFamily="34" charset="-128"/>
              </a:rPr>
            </a:br>
            <a:r>
              <a:rPr lang="en-US" dirty="0">
                <a:ea typeface="Adobe Fan Heiti Std B" panose="020B0700000000000000" pitchFamily="34" charset="-128"/>
              </a:rPr>
              <a:t/>
            </a:r>
            <a:br>
              <a:rPr lang="en-US" dirty="0">
                <a:ea typeface="Adobe Fan Heiti Std B" panose="020B0700000000000000" pitchFamily="34" charset="-128"/>
              </a:rPr>
            </a:br>
            <a:r>
              <a:rPr lang="en-US" dirty="0">
                <a:ea typeface="Adobe Fan Heiti Std B" panose="020B0700000000000000" pitchFamily="34" charset="-128"/>
              </a:rPr>
              <a:t>November 22</a:t>
            </a:r>
            <a:r>
              <a:rPr lang="en-US" baseline="30000" dirty="0">
                <a:ea typeface="Adobe Fan Heiti Std B" panose="020B0700000000000000" pitchFamily="34" charset="-128"/>
              </a:rPr>
              <a:t>nd</a:t>
            </a:r>
            <a:r>
              <a:rPr lang="en-US" dirty="0">
                <a:ea typeface="Adobe Fan Heiti Std B" panose="020B0700000000000000" pitchFamily="34" charset="-128"/>
              </a:rPr>
              <a:t>, 2019</a:t>
            </a:r>
            <a:br>
              <a:rPr lang="en-US" dirty="0">
                <a:ea typeface="Adobe Fan Heiti Std B" panose="020B0700000000000000" pitchFamily="34" charset="-128"/>
              </a:rPr>
            </a:br>
            <a:r>
              <a:rPr lang="en-US" dirty="0">
                <a:ea typeface="Adobe Fan Heiti Std B" panose="020B0700000000000000" pitchFamily="34" charset="-128"/>
              </a:rPr>
              <a:t>Riyadh, Saudi Arabia</a:t>
            </a:r>
            <a:endParaRPr lang="en-GB" dirty="0"/>
          </a:p>
        </p:txBody>
      </p:sp>
    </p:spTree>
    <p:extLst>
      <p:ext uri="{BB962C8B-B14F-4D97-AF65-F5344CB8AC3E}">
        <p14:creationId xmlns:p14="http://schemas.microsoft.com/office/powerpoint/2010/main" val="918315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811" y="178211"/>
            <a:ext cx="5691189" cy="6166486"/>
          </a:xfrm>
          <a:prstGeom prst="rect">
            <a:avLst/>
          </a:prstGeom>
        </p:spPr>
      </p:pic>
      <p:sp>
        <p:nvSpPr>
          <p:cNvPr id="3" name="TextBox 2"/>
          <p:cNvSpPr txBox="1"/>
          <p:nvPr/>
        </p:nvSpPr>
        <p:spPr>
          <a:xfrm>
            <a:off x="7010400" y="6324601"/>
            <a:ext cx="3992880" cy="369332"/>
          </a:xfrm>
          <a:prstGeom prst="rect">
            <a:avLst/>
          </a:prstGeom>
          <a:noFill/>
        </p:spPr>
        <p:txBody>
          <a:bodyPr wrap="square" rtlCol="0">
            <a:spAutoFit/>
          </a:bodyPr>
          <a:lstStyle/>
          <a:p>
            <a:pPr algn="ctr"/>
            <a:r>
              <a:rPr lang="en-US" dirty="0" smtClean="0"/>
              <a:t>Figure: 1</a:t>
            </a:r>
            <a:endParaRPr lang="en-US" dirty="0"/>
          </a:p>
        </p:txBody>
      </p:sp>
      <p:sp>
        <p:nvSpPr>
          <p:cNvPr id="5" name="TextBox 4"/>
          <p:cNvSpPr txBox="1"/>
          <p:nvPr/>
        </p:nvSpPr>
        <p:spPr>
          <a:xfrm>
            <a:off x="249384" y="32079"/>
            <a:ext cx="6050280" cy="707886"/>
          </a:xfrm>
          <a:prstGeom prst="rect">
            <a:avLst/>
          </a:prstGeom>
          <a:noFill/>
        </p:spPr>
        <p:txBody>
          <a:bodyPr wrap="square" rtlCol="0">
            <a:spAutoFit/>
          </a:bodyPr>
          <a:lstStyle/>
          <a:p>
            <a:r>
              <a:rPr lang="en-US" sz="4000" b="1" u="sng" dirty="0" smtClean="0">
                <a:solidFill>
                  <a:schemeClr val="accent5"/>
                </a:solidFill>
              </a:rPr>
              <a:t>Atmosphere</a:t>
            </a:r>
          </a:p>
        </p:txBody>
      </p:sp>
      <p:sp>
        <p:nvSpPr>
          <p:cNvPr id="6" name="TextBox 5"/>
          <p:cNvSpPr txBox="1"/>
          <p:nvPr/>
        </p:nvSpPr>
        <p:spPr>
          <a:xfrm>
            <a:off x="272613" y="716932"/>
            <a:ext cx="7188059" cy="523220"/>
          </a:xfrm>
          <a:prstGeom prst="rect">
            <a:avLst/>
          </a:prstGeom>
          <a:noFill/>
        </p:spPr>
        <p:txBody>
          <a:bodyPr wrap="square" rtlCol="0">
            <a:spAutoFit/>
          </a:bodyPr>
          <a:lstStyle/>
          <a:p>
            <a:r>
              <a:rPr lang="en-US" sz="2800" b="1" dirty="0" smtClean="0"/>
              <a:t>Atmosphere is composed of 4 different layers.</a:t>
            </a:r>
            <a:r>
              <a:rPr lang="en-US" sz="2400" b="1" dirty="0" smtClean="0"/>
              <a:t> </a:t>
            </a:r>
            <a:endParaRPr lang="en-US" sz="2400" b="1" dirty="0"/>
          </a:p>
        </p:txBody>
      </p:sp>
      <p:sp>
        <p:nvSpPr>
          <p:cNvPr id="4" name="TextBox 3"/>
          <p:cNvSpPr txBox="1"/>
          <p:nvPr/>
        </p:nvSpPr>
        <p:spPr>
          <a:xfrm>
            <a:off x="272613" y="1269550"/>
            <a:ext cx="6942379" cy="1261884"/>
          </a:xfrm>
          <a:prstGeom prst="rect">
            <a:avLst/>
          </a:prstGeom>
          <a:noFill/>
        </p:spPr>
        <p:txBody>
          <a:bodyPr wrap="square" rtlCol="0">
            <a:spAutoFit/>
          </a:bodyPr>
          <a:lstStyle/>
          <a:p>
            <a:pPr marL="342900" indent="-342900">
              <a:buAutoNum type="arabicParenR"/>
            </a:pPr>
            <a:r>
              <a:rPr lang="en-US" sz="3200" b="1" dirty="0" smtClean="0">
                <a:solidFill>
                  <a:srgbClr val="0070C0"/>
                </a:solidFill>
              </a:rPr>
              <a:t>Troposphere:</a:t>
            </a:r>
            <a:r>
              <a:rPr lang="en-US" sz="2000" b="1" dirty="0" smtClean="0"/>
              <a:t> </a:t>
            </a:r>
            <a:r>
              <a:rPr lang="en-US" sz="2400" b="1" dirty="0" smtClean="0"/>
              <a:t>8-16 Km (Ave: 11Km)</a:t>
            </a:r>
          </a:p>
          <a:p>
            <a:endParaRPr lang="en-US" sz="1100" b="1" dirty="0" smtClean="0"/>
          </a:p>
          <a:p>
            <a:r>
              <a:rPr lang="en-US" sz="2800" b="1" dirty="0" smtClean="0">
                <a:solidFill>
                  <a:schemeClr val="accent1"/>
                </a:solidFill>
              </a:rPr>
              <a:t>2</a:t>
            </a:r>
            <a:r>
              <a:rPr lang="en-US" sz="2800" b="1" dirty="0" smtClean="0">
                <a:solidFill>
                  <a:srgbClr val="0070C0"/>
                </a:solidFill>
              </a:rPr>
              <a:t>) </a:t>
            </a:r>
            <a:r>
              <a:rPr lang="en-US" sz="3200" b="1" dirty="0" smtClean="0">
                <a:solidFill>
                  <a:srgbClr val="0070C0"/>
                </a:solidFill>
              </a:rPr>
              <a:t>Stratosphere:</a:t>
            </a:r>
            <a:r>
              <a:rPr lang="en-US" sz="2800" b="1" dirty="0" smtClean="0">
                <a:solidFill>
                  <a:srgbClr val="0070C0"/>
                </a:solidFill>
              </a:rPr>
              <a:t> </a:t>
            </a:r>
            <a:r>
              <a:rPr lang="en-US" sz="2400" b="1" dirty="0" smtClean="0"/>
              <a:t>(Ozone Layer) 11-50 Km</a:t>
            </a:r>
          </a:p>
        </p:txBody>
      </p:sp>
      <p:sp>
        <p:nvSpPr>
          <p:cNvPr id="7" name="TextBox 6"/>
          <p:cNvSpPr txBox="1"/>
          <p:nvPr/>
        </p:nvSpPr>
        <p:spPr>
          <a:xfrm>
            <a:off x="137530" y="2754383"/>
            <a:ext cx="6762034" cy="3970318"/>
          </a:xfrm>
          <a:prstGeom prst="rect">
            <a:avLst/>
          </a:prstGeom>
          <a:solidFill>
            <a:schemeClr val="accent1"/>
          </a:solidFill>
        </p:spPr>
        <p:txBody>
          <a:bodyPr wrap="square" rtlCol="0">
            <a:spAutoFit/>
          </a:bodyPr>
          <a:lstStyle/>
          <a:p>
            <a:r>
              <a:rPr lang="en-US" sz="3600" b="1" i="1" dirty="0" smtClean="0"/>
              <a:t>Holy Quran 1500 years ago mentions the atmosphere in embracing language. Quran(21:32</a:t>
            </a:r>
            <a:r>
              <a:rPr lang="en-US" sz="3600" b="1" i="1" dirty="0"/>
              <a:t>): “And we made the sky a </a:t>
            </a:r>
            <a:r>
              <a:rPr lang="en-US" sz="3600" b="1" i="1" dirty="0" smtClean="0"/>
              <a:t>protecting </a:t>
            </a:r>
            <a:r>
              <a:rPr lang="en-US" sz="3600" b="1" i="1" dirty="0"/>
              <a:t>ceiling </a:t>
            </a:r>
            <a:r>
              <a:rPr lang="en-US" sz="3600" b="1" i="1" dirty="0" smtClean="0"/>
              <a:t>(</a:t>
            </a:r>
            <a:r>
              <a:rPr lang="en-US" sz="3600" b="1" i="1" dirty="0"/>
              <a:t>canopy), </a:t>
            </a:r>
            <a:r>
              <a:rPr lang="en-US" sz="3600" b="1" i="1" dirty="0" smtClean="0"/>
              <a:t>but </a:t>
            </a:r>
            <a:r>
              <a:rPr lang="en-US" sz="3600" b="1" i="1" dirty="0"/>
              <a:t>they, from it signs, are turning away”.</a:t>
            </a:r>
          </a:p>
        </p:txBody>
      </p:sp>
      <p:sp>
        <p:nvSpPr>
          <p:cNvPr id="8" name="Slide Number Placeholder 7"/>
          <p:cNvSpPr>
            <a:spLocks noGrp="1"/>
          </p:cNvSpPr>
          <p:nvPr>
            <p:ph type="sldNum" sz="quarter" idx="12"/>
          </p:nvPr>
        </p:nvSpPr>
        <p:spPr/>
        <p:txBody>
          <a:bodyPr/>
          <a:lstStyle/>
          <a:p>
            <a:fld id="{75E384CC-372F-47CF-B6B7-3A455399366B}" type="slidenum">
              <a:rPr lang="en-US" smtClean="0"/>
              <a:t>5</a:t>
            </a:fld>
            <a:endParaRPr lang="en-US"/>
          </a:p>
        </p:txBody>
      </p:sp>
    </p:spTree>
    <p:extLst>
      <p:ext uri="{BB962C8B-B14F-4D97-AF65-F5344CB8AC3E}">
        <p14:creationId xmlns:p14="http://schemas.microsoft.com/office/powerpoint/2010/main" val="2012805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78211"/>
            <a:ext cx="5181600" cy="6166486"/>
          </a:xfrm>
          <a:prstGeom prst="rect">
            <a:avLst/>
          </a:prstGeom>
        </p:spPr>
      </p:pic>
      <p:sp>
        <p:nvSpPr>
          <p:cNvPr id="3" name="TextBox 2"/>
          <p:cNvSpPr txBox="1"/>
          <p:nvPr/>
        </p:nvSpPr>
        <p:spPr>
          <a:xfrm>
            <a:off x="7112000" y="6299202"/>
            <a:ext cx="3992880" cy="369332"/>
          </a:xfrm>
          <a:prstGeom prst="rect">
            <a:avLst/>
          </a:prstGeom>
          <a:noFill/>
        </p:spPr>
        <p:txBody>
          <a:bodyPr wrap="square" rtlCol="0">
            <a:spAutoFit/>
          </a:bodyPr>
          <a:lstStyle/>
          <a:p>
            <a:pPr algn="ctr"/>
            <a:r>
              <a:rPr lang="en-US" dirty="0" smtClean="0"/>
              <a:t>Figure: 1</a:t>
            </a:r>
            <a:endParaRPr lang="en-US" dirty="0"/>
          </a:p>
        </p:txBody>
      </p:sp>
      <p:sp>
        <p:nvSpPr>
          <p:cNvPr id="5" name="TextBox 4"/>
          <p:cNvSpPr txBox="1"/>
          <p:nvPr/>
        </p:nvSpPr>
        <p:spPr>
          <a:xfrm>
            <a:off x="149117" y="5715"/>
            <a:ext cx="6221203" cy="707886"/>
          </a:xfrm>
          <a:prstGeom prst="rect">
            <a:avLst/>
          </a:prstGeom>
          <a:noFill/>
        </p:spPr>
        <p:txBody>
          <a:bodyPr wrap="square" rtlCol="0">
            <a:spAutoFit/>
          </a:bodyPr>
          <a:lstStyle/>
          <a:p>
            <a:r>
              <a:rPr lang="en-US" sz="4000" b="1" dirty="0" smtClean="0">
                <a:solidFill>
                  <a:schemeClr val="accent5"/>
                </a:solidFill>
              </a:rPr>
              <a:t>Atmosphere: </a:t>
            </a:r>
            <a:r>
              <a:rPr lang="en-US" sz="2400" dirty="0" smtClean="0">
                <a:solidFill>
                  <a:schemeClr val="accent5"/>
                </a:solidFill>
              </a:rPr>
              <a:t>(</a:t>
            </a:r>
            <a:r>
              <a:rPr lang="en-US" sz="2800" dirty="0" err="1" smtClean="0">
                <a:solidFill>
                  <a:schemeClr val="accent5"/>
                </a:solidFill>
              </a:rPr>
              <a:t>Cont</a:t>
            </a:r>
            <a:r>
              <a:rPr lang="en-US" sz="2800" dirty="0" smtClean="0">
                <a:solidFill>
                  <a:schemeClr val="accent5"/>
                </a:solidFill>
              </a:rPr>
              <a:t>…)</a:t>
            </a:r>
            <a:endParaRPr lang="en-US" sz="4000" dirty="0" smtClean="0">
              <a:solidFill>
                <a:schemeClr val="accent5"/>
              </a:solidFill>
            </a:endParaRPr>
          </a:p>
        </p:txBody>
      </p:sp>
      <p:sp>
        <p:nvSpPr>
          <p:cNvPr id="4" name="TextBox 3"/>
          <p:cNvSpPr txBox="1"/>
          <p:nvPr/>
        </p:nvSpPr>
        <p:spPr>
          <a:xfrm>
            <a:off x="149117" y="569179"/>
            <a:ext cx="7432783" cy="6278642"/>
          </a:xfrm>
          <a:prstGeom prst="rect">
            <a:avLst/>
          </a:prstGeom>
          <a:noFill/>
        </p:spPr>
        <p:txBody>
          <a:bodyPr wrap="square" rtlCol="0">
            <a:spAutoFit/>
          </a:bodyPr>
          <a:lstStyle/>
          <a:p>
            <a:endParaRPr lang="en-US" b="1" dirty="0" smtClean="0"/>
          </a:p>
          <a:p>
            <a:r>
              <a:rPr lang="en-US" sz="3200" b="1" dirty="0" smtClean="0">
                <a:solidFill>
                  <a:srgbClr val="000099"/>
                </a:solidFill>
              </a:rPr>
              <a:t>Ozone layer as a green carpet, Scientific finding:</a:t>
            </a:r>
          </a:p>
          <a:p>
            <a:r>
              <a:rPr lang="en-US" sz="3200" b="1" dirty="0" smtClean="0"/>
              <a:t>Hadis # 456, Volume 4, </a:t>
            </a:r>
            <a:r>
              <a:rPr lang="en-US" sz="3200" b="1" dirty="0" err="1" smtClean="0"/>
              <a:t>Sahih</a:t>
            </a:r>
            <a:r>
              <a:rPr lang="en-US" sz="3200" b="1" dirty="0" smtClean="0"/>
              <a:t> </a:t>
            </a:r>
            <a:r>
              <a:rPr lang="en-US" sz="3200" b="1" dirty="0" err="1" smtClean="0"/>
              <a:t>Bokhari</a:t>
            </a:r>
            <a:r>
              <a:rPr lang="en-US" sz="3200" b="1" dirty="0" smtClean="0"/>
              <a:t> narrated by Abdulla, “Regarding the verse, indeed he (Prophet PBUH) did see of the sign of His Lord, The Greatest (18/53) that Prophet had seen a green carpet all over the horizon of the sky </a:t>
            </a:r>
            <a:endParaRPr lang="en-US" sz="2800" b="1" dirty="0" smtClean="0"/>
          </a:p>
          <a:p>
            <a:r>
              <a:rPr lang="en-US" sz="2000" dirty="0" smtClean="0"/>
              <a:t>(</a:t>
            </a:r>
            <a:r>
              <a:rPr lang="en-US" sz="2000" dirty="0" smtClean="0">
                <a:hlinkClick r:id="rId3"/>
              </a:rPr>
              <a:t>www.anserwing-chritianity.com/ozonelayer-protecting-earth.htm</a:t>
            </a:r>
            <a:r>
              <a:rPr lang="en-US" sz="2000" dirty="0" smtClean="0"/>
              <a:t>)</a:t>
            </a:r>
          </a:p>
          <a:p>
            <a:endParaRPr lang="en-US" b="1" dirty="0" smtClean="0"/>
          </a:p>
          <a:p>
            <a:r>
              <a:rPr lang="en-US" sz="4000" b="1" dirty="0" smtClean="0">
                <a:solidFill>
                  <a:schemeClr val="accent5"/>
                </a:solidFill>
              </a:rPr>
              <a:t>3) Mesosphere:</a:t>
            </a:r>
            <a:r>
              <a:rPr lang="en-US" sz="4000" b="1" dirty="0" smtClean="0"/>
              <a:t> </a:t>
            </a:r>
            <a:r>
              <a:rPr lang="en-US" sz="2400" dirty="0" smtClean="0"/>
              <a:t>(From 50 – 80 Km)</a:t>
            </a:r>
            <a:endParaRPr lang="en-US" sz="3200" dirty="0"/>
          </a:p>
          <a:p>
            <a:r>
              <a:rPr lang="en-US" sz="4000" b="1" dirty="0" smtClean="0">
                <a:solidFill>
                  <a:schemeClr val="accent5"/>
                </a:solidFill>
              </a:rPr>
              <a:t>4) Thermosphere: </a:t>
            </a:r>
            <a:r>
              <a:rPr lang="en-US" sz="2400" dirty="0" smtClean="0"/>
              <a:t>(80 to 100 Km)</a:t>
            </a:r>
            <a:endParaRPr lang="en-US" sz="2800" dirty="0" smtClean="0"/>
          </a:p>
        </p:txBody>
      </p:sp>
      <p:sp>
        <p:nvSpPr>
          <p:cNvPr id="6" name="Slide Number Placeholder 5"/>
          <p:cNvSpPr>
            <a:spLocks noGrp="1"/>
          </p:cNvSpPr>
          <p:nvPr>
            <p:ph type="sldNum" sz="quarter" idx="12"/>
          </p:nvPr>
        </p:nvSpPr>
        <p:spPr/>
        <p:txBody>
          <a:bodyPr/>
          <a:lstStyle/>
          <a:p>
            <a:fld id="{75E384CC-372F-47CF-B6B7-3A455399366B}" type="slidenum">
              <a:rPr lang="en-US" smtClean="0"/>
              <a:t>6</a:t>
            </a:fld>
            <a:endParaRPr lang="en-US"/>
          </a:p>
        </p:txBody>
      </p:sp>
    </p:spTree>
    <p:extLst>
      <p:ext uri="{BB962C8B-B14F-4D97-AF65-F5344CB8AC3E}">
        <p14:creationId xmlns:p14="http://schemas.microsoft.com/office/powerpoint/2010/main" val="975134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244" y="291254"/>
            <a:ext cx="11978755" cy="5678478"/>
          </a:xfrm>
          <a:prstGeom prst="rect">
            <a:avLst/>
          </a:prstGeom>
          <a:noFill/>
        </p:spPr>
        <p:txBody>
          <a:bodyPr wrap="square" rtlCol="0">
            <a:spAutoFit/>
          </a:bodyPr>
          <a:lstStyle/>
          <a:p>
            <a:pPr lvl="0"/>
            <a:r>
              <a:rPr lang="en-US" sz="4400" b="1" dirty="0" smtClean="0">
                <a:solidFill>
                  <a:schemeClr val="accent5"/>
                </a:solidFill>
              </a:rPr>
              <a:t>Environment</a:t>
            </a:r>
            <a:r>
              <a:rPr lang="en-US" sz="4400" dirty="0" smtClean="0">
                <a:solidFill>
                  <a:schemeClr val="accent5"/>
                </a:solidFill>
              </a:rPr>
              <a:t>: </a:t>
            </a:r>
            <a:r>
              <a:rPr lang="en-US" sz="2400" dirty="0">
                <a:solidFill>
                  <a:srgbClr val="4472C4"/>
                </a:solidFill>
              </a:rPr>
              <a:t>(</a:t>
            </a:r>
            <a:r>
              <a:rPr lang="en-US" sz="2800" dirty="0" err="1">
                <a:solidFill>
                  <a:srgbClr val="4472C4"/>
                </a:solidFill>
              </a:rPr>
              <a:t>Cont</a:t>
            </a:r>
            <a:r>
              <a:rPr lang="en-US" sz="2800" dirty="0" smtClean="0">
                <a:solidFill>
                  <a:srgbClr val="4472C4"/>
                </a:solidFill>
              </a:rPr>
              <a:t>…)</a:t>
            </a:r>
          </a:p>
          <a:p>
            <a:pPr lvl="0"/>
            <a:endParaRPr lang="en-US" sz="1100" dirty="0" smtClean="0"/>
          </a:p>
          <a:p>
            <a:pPr marL="342900" indent="-342900">
              <a:buFont typeface="Wingdings" panose="05000000000000000000" pitchFamily="2" charset="2"/>
              <a:buChar char="q"/>
            </a:pPr>
            <a:r>
              <a:rPr lang="en-US" sz="3600" b="1" dirty="0" smtClean="0"/>
              <a:t> </a:t>
            </a:r>
            <a:r>
              <a:rPr lang="en-US" sz="4000" b="1" dirty="0" smtClean="0"/>
              <a:t>The word “Environment” literally refers to everything that encloses and surround people. </a:t>
            </a:r>
            <a:r>
              <a:rPr lang="en-US" sz="2000" dirty="0" smtClean="0"/>
              <a:t>(New Oxford Dictionary P-266)</a:t>
            </a:r>
            <a:endParaRPr lang="en-US" sz="2800" dirty="0" smtClean="0"/>
          </a:p>
          <a:p>
            <a:pPr marL="342900" indent="-342900">
              <a:buFont typeface="Wingdings" panose="05000000000000000000" pitchFamily="2" charset="2"/>
              <a:buChar char="q"/>
            </a:pPr>
            <a:r>
              <a:rPr lang="en-US" sz="3600" b="1" dirty="0" smtClean="0"/>
              <a:t> The concept of Environment in </a:t>
            </a:r>
            <a:r>
              <a:rPr lang="en-US" sz="3600" b="1" dirty="0" err="1" smtClean="0"/>
              <a:t>Qura’n</a:t>
            </a:r>
            <a:r>
              <a:rPr lang="en-US" sz="3600" b="1" dirty="0" smtClean="0"/>
              <a:t> refers to the word “</a:t>
            </a:r>
            <a:r>
              <a:rPr lang="en-US" sz="3600" b="1" dirty="0" err="1" smtClean="0"/>
              <a:t>Ma’ayish</a:t>
            </a:r>
            <a:r>
              <a:rPr lang="en-US" sz="3600" b="1" dirty="0" smtClean="0"/>
              <a:t>” </a:t>
            </a:r>
            <a:r>
              <a:rPr lang="en-US" sz="2400" b="1" dirty="0" smtClean="0"/>
              <a:t>(TO RESIDE).</a:t>
            </a:r>
            <a:r>
              <a:rPr lang="en-US" b="1" dirty="0" smtClean="0"/>
              <a:t> </a:t>
            </a:r>
            <a:r>
              <a:rPr lang="en-US" sz="1600" dirty="0" smtClean="0"/>
              <a:t>(Ref: The Environmental dimension of Islam, PP: 24, by Dr. MAWILIZZI </a:t>
            </a:r>
            <a:r>
              <a:rPr lang="en-US" sz="1600" dirty="0" err="1" smtClean="0"/>
              <a:t>Dien</a:t>
            </a:r>
            <a:r>
              <a:rPr lang="en-US" sz="1600" dirty="0" smtClean="0"/>
              <a:t> (200)).</a:t>
            </a:r>
            <a:endParaRPr lang="en-US" dirty="0" smtClean="0"/>
          </a:p>
          <a:p>
            <a:pPr marL="342900" indent="-342900">
              <a:buFont typeface="Wingdings" panose="05000000000000000000" pitchFamily="2" charset="2"/>
              <a:buChar char="q"/>
            </a:pPr>
            <a:r>
              <a:rPr lang="en-US" sz="4000" b="1" dirty="0" smtClean="0">
                <a:solidFill>
                  <a:srgbClr val="000099"/>
                </a:solidFill>
              </a:rPr>
              <a:t> Quran:(38:6) </a:t>
            </a:r>
            <a:r>
              <a:rPr lang="en-US" sz="4000" b="1" dirty="0" smtClean="0"/>
              <a:t>“There is not an animal in the earth, </a:t>
            </a:r>
            <a:r>
              <a:rPr lang="en-US" sz="3600" b="1" dirty="0" smtClean="0"/>
              <a:t>nor a creature on two wings but they are nations like you.”</a:t>
            </a:r>
          </a:p>
          <a:p>
            <a:pPr marL="342900" indent="-342900">
              <a:buFont typeface="Wingdings" panose="05000000000000000000" pitchFamily="2" charset="2"/>
              <a:buChar char="q"/>
            </a:pPr>
            <a:r>
              <a:rPr lang="en-US" sz="3600" b="1" dirty="0" smtClean="0"/>
              <a:t> </a:t>
            </a:r>
            <a:r>
              <a:rPr lang="en-US" sz="4000" b="1" dirty="0" smtClean="0"/>
              <a:t>It is through these relationship that Allah (S.W.T) has forbidden the misuse or abuse of nature</a:t>
            </a:r>
            <a:r>
              <a:rPr lang="en-US" sz="3600" b="1" dirty="0"/>
              <a:t>.</a:t>
            </a:r>
            <a:r>
              <a:rPr lang="en-US" sz="3200" b="1" dirty="0" smtClean="0"/>
              <a:t> </a:t>
            </a:r>
            <a:r>
              <a:rPr lang="en-US" sz="3200" b="1" dirty="0" smtClean="0">
                <a:solidFill>
                  <a:srgbClr val="000099"/>
                </a:solidFill>
              </a:rPr>
              <a:t>(Quran 41:30).</a:t>
            </a:r>
            <a:endParaRPr lang="en-US" sz="3200" b="1" dirty="0">
              <a:solidFill>
                <a:srgbClr val="000099"/>
              </a:solidFill>
            </a:endParaRPr>
          </a:p>
        </p:txBody>
      </p:sp>
      <p:sp>
        <p:nvSpPr>
          <p:cNvPr id="3" name="Slide Number Placeholder 2"/>
          <p:cNvSpPr>
            <a:spLocks noGrp="1"/>
          </p:cNvSpPr>
          <p:nvPr>
            <p:ph type="sldNum" sz="quarter" idx="12"/>
          </p:nvPr>
        </p:nvSpPr>
        <p:spPr/>
        <p:txBody>
          <a:bodyPr/>
          <a:lstStyle/>
          <a:p>
            <a:fld id="{75E384CC-372F-47CF-B6B7-3A455399366B}" type="slidenum">
              <a:rPr lang="en-US" smtClean="0"/>
              <a:t>7</a:t>
            </a:fld>
            <a:endParaRPr lang="en-US"/>
          </a:p>
        </p:txBody>
      </p:sp>
    </p:spTree>
    <p:extLst>
      <p:ext uri="{BB962C8B-B14F-4D97-AF65-F5344CB8AC3E}">
        <p14:creationId xmlns:p14="http://schemas.microsoft.com/office/powerpoint/2010/main" val="2142679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32012" y="272955"/>
            <a:ext cx="11959988" cy="6524863"/>
          </a:xfrm>
          <a:prstGeom prst="rect">
            <a:avLst/>
          </a:prstGeom>
          <a:noFill/>
        </p:spPr>
        <p:txBody>
          <a:bodyPr wrap="square" rtlCol="0">
            <a:spAutoFit/>
          </a:bodyPr>
          <a:lstStyle/>
          <a:p>
            <a:pPr lvl="0"/>
            <a:r>
              <a:rPr lang="en-US" sz="4000" b="1" dirty="0" smtClean="0">
                <a:solidFill>
                  <a:schemeClr val="accent5"/>
                </a:solidFill>
              </a:rPr>
              <a:t>Environment:</a:t>
            </a:r>
            <a:r>
              <a:rPr lang="en-US" sz="2400" dirty="0">
                <a:solidFill>
                  <a:srgbClr val="4472C4"/>
                </a:solidFill>
              </a:rPr>
              <a:t>(</a:t>
            </a:r>
            <a:r>
              <a:rPr lang="en-US" sz="2800" dirty="0" err="1">
                <a:solidFill>
                  <a:srgbClr val="4472C4"/>
                </a:solidFill>
              </a:rPr>
              <a:t>Cont</a:t>
            </a:r>
            <a:r>
              <a:rPr lang="en-US" sz="2800" dirty="0">
                <a:solidFill>
                  <a:srgbClr val="4472C4"/>
                </a:solidFill>
              </a:rPr>
              <a:t>…)</a:t>
            </a:r>
            <a:endParaRPr lang="en-US" sz="4000" dirty="0">
              <a:solidFill>
                <a:srgbClr val="4472C4"/>
              </a:solidFill>
            </a:endParaRPr>
          </a:p>
          <a:p>
            <a:endParaRPr lang="en-US" sz="2000" dirty="0" smtClean="0"/>
          </a:p>
          <a:p>
            <a:pPr marL="342900" indent="-342900">
              <a:buFont typeface="Wingdings" panose="05000000000000000000" pitchFamily="2" charset="2"/>
              <a:buChar char="q"/>
            </a:pPr>
            <a:r>
              <a:rPr lang="en-US" sz="3200" b="1" dirty="0" smtClean="0"/>
              <a:t>Allah has created the universe in “Balance” and without any fault.</a:t>
            </a:r>
          </a:p>
          <a:p>
            <a:pPr marL="342900" indent="-342900">
              <a:buFont typeface="Wingdings" panose="05000000000000000000" pitchFamily="2" charset="2"/>
              <a:buChar char="q"/>
            </a:pPr>
            <a:endParaRPr lang="en-US" sz="3200" b="1" dirty="0" smtClean="0"/>
          </a:p>
          <a:p>
            <a:pPr marL="342900" indent="-342900">
              <a:buFont typeface="Wingdings" panose="05000000000000000000" pitchFamily="2" charset="2"/>
              <a:buChar char="q"/>
            </a:pPr>
            <a:r>
              <a:rPr lang="en-US" sz="3200" b="1" dirty="0" smtClean="0"/>
              <a:t> “FAULT”.</a:t>
            </a:r>
          </a:p>
          <a:p>
            <a:pPr marL="342900" indent="-342900">
              <a:buFont typeface="Wingdings" panose="05000000000000000000" pitchFamily="2" charset="2"/>
              <a:buChar char="q"/>
            </a:pPr>
            <a:endParaRPr lang="en-US" sz="2800" b="1" dirty="0" smtClean="0"/>
          </a:p>
          <a:p>
            <a:pPr marL="342900" indent="-342900">
              <a:buFont typeface="Wingdings" panose="05000000000000000000" pitchFamily="2" charset="2"/>
              <a:buChar char="q"/>
            </a:pPr>
            <a:endParaRPr lang="en-US" sz="2800" b="1" dirty="0" smtClean="0"/>
          </a:p>
          <a:p>
            <a:endParaRPr lang="en-US" sz="2400" dirty="0" smtClean="0"/>
          </a:p>
          <a:p>
            <a:endParaRPr lang="en-US" dirty="0"/>
          </a:p>
          <a:p>
            <a:endParaRPr lang="en-US" sz="1000" b="1" dirty="0" smtClean="0"/>
          </a:p>
          <a:p>
            <a:r>
              <a:rPr lang="en-US" sz="2600" b="1" dirty="0" err="1" smtClean="0"/>
              <a:t>Ibn</a:t>
            </a:r>
            <a:r>
              <a:rPr lang="en-US" sz="2600" b="1" dirty="0" smtClean="0"/>
              <a:t>-e-</a:t>
            </a:r>
            <a:r>
              <a:rPr lang="en-US" sz="2600" b="1" dirty="0" err="1" smtClean="0"/>
              <a:t>Kathir</a:t>
            </a:r>
            <a:r>
              <a:rPr lang="en-US" sz="2600" b="1" dirty="0" smtClean="0"/>
              <a:t> quoted the views of Ibn-e-Abbas by stating the verse “so turn your vision again, do you see any flaw” is referring to meaning of “damage” or breakdown.</a:t>
            </a:r>
          </a:p>
          <a:p>
            <a:endParaRPr lang="en-US" sz="2400" dirty="0"/>
          </a:p>
          <a:p>
            <a:endParaRPr lang="en-US" sz="2400" dirty="0" smtClean="0"/>
          </a:p>
          <a:p>
            <a:endParaRPr lang="en-US" sz="2800" b="1" dirty="0" smtClean="0"/>
          </a:p>
          <a:p>
            <a:r>
              <a:rPr lang="en-US" sz="2400" b="1" dirty="0" smtClean="0"/>
              <a:t>Therefore human beings need to fulfill their role in maintaining and guarding this balance.</a:t>
            </a:r>
            <a:endParaRPr lang="en-US" sz="2400" b="1" dirty="0"/>
          </a:p>
        </p:txBody>
      </p:sp>
      <p:graphicFrame>
        <p:nvGraphicFramePr>
          <p:cNvPr id="3" name="Table 2"/>
          <p:cNvGraphicFramePr>
            <a:graphicFrameLocks noGrp="1"/>
          </p:cNvGraphicFramePr>
          <p:nvPr>
            <p:extLst>
              <p:ext uri="{D42A27DB-BD31-4B8C-83A1-F6EECF244321}">
                <p14:modId xmlns:p14="http://schemas.microsoft.com/office/powerpoint/2010/main" val="281956034"/>
              </p:ext>
            </p:extLst>
          </p:nvPr>
        </p:nvGraphicFramePr>
        <p:xfrm>
          <a:off x="232012" y="1761461"/>
          <a:ext cx="11738315" cy="2316480"/>
        </p:xfrm>
        <a:graphic>
          <a:graphicData uri="http://schemas.openxmlformats.org/drawingml/2006/table">
            <a:tbl>
              <a:tblPr firstRow="1" bandRow="1">
                <a:tableStyleId>{5C22544A-7EE6-4342-B048-85BDC9FD1C3A}</a:tableStyleId>
              </a:tblPr>
              <a:tblGrid>
                <a:gridCol w="11738315"/>
              </a:tblGrid>
              <a:tr h="1239763">
                <a:tc>
                  <a:txBody>
                    <a:bodyPr/>
                    <a:lstStyle/>
                    <a:p>
                      <a:r>
                        <a:rPr kumimoji="0" lang="en-US" sz="2600" b="1" i="0" u="none" strike="noStrike" kern="1200" cap="none" spc="0" normalizeH="0" baseline="0" noProof="0" dirty="0" smtClean="0">
                          <a:ln>
                            <a:noFill/>
                          </a:ln>
                          <a:solidFill>
                            <a:prstClr val="black"/>
                          </a:solidFill>
                          <a:effectLst/>
                          <a:uLnTx/>
                          <a:uFillTx/>
                          <a:latin typeface="+mn-lt"/>
                          <a:ea typeface="+mn-ea"/>
                          <a:cs typeface="+mn-cs"/>
                        </a:rPr>
                        <a:t> </a:t>
                      </a:r>
                      <a:endParaRPr kumimoji="0" lang="en-US" sz="1050" b="1" i="0" u="none" strike="noStrike" kern="1200" cap="none" spc="0" normalizeH="0" baseline="0" noProof="0" dirty="0" smtClean="0">
                        <a:ln>
                          <a:noFill/>
                        </a:ln>
                        <a:solidFill>
                          <a:prstClr val="black"/>
                        </a:solidFill>
                        <a:effectLst/>
                        <a:uLnTx/>
                        <a:uFillTx/>
                        <a:latin typeface="+mn-lt"/>
                        <a:ea typeface="+mn-ea"/>
                        <a:cs typeface="+mn-cs"/>
                      </a:endParaRPr>
                    </a:p>
                    <a:p>
                      <a:r>
                        <a:rPr kumimoji="0" lang="en-US" sz="2600" b="1" i="0" u="none" strike="noStrike" kern="1200" cap="none" spc="0" normalizeH="0" baseline="0" noProof="0" dirty="0" smtClean="0">
                          <a:ln>
                            <a:noFill/>
                          </a:ln>
                          <a:solidFill>
                            <a:prstClr val="black"/>
                          </a:solidFill>
                          <a:effectLst/>
                          <a:uLnTx/>
                          <a:uFillTx/>
                          <a:latin typeface="+mn-lt"/>
                          <a:ea typeface="+mn-ea"/>
                          <a:cs typeface="+mn-cs"/>
                        </a:rPr>
                        <a:t>QURAN (3:67): </a:t>
                      </a:r>
                      <a:r>
                        <a:rPr kumimoji="0" lang="en-US" sz="3200" b="1" i="0" u="none" strike="noStrike" kern="1200" cap="none" spc="0" normalizeH="0" baseline="0" noProof="0" dirty="0" smtClean="0">
                          <a:ln>
                            <a:noFill/>
                          </a:ln>
                          <a:solidFill>
                            <a:prstClr val="black"/>
                          </a:solidFill>
                          <a:effectLst/>
                          <a:uLnTx/>
                          <a:uFillTx/>
                          <a:latin typeface="+mn-lt"/>
                          <a:ea typeface="+mn-ea"/>
                          <a:cs typeface="+mn-cs"/>
                        </a:rPr>
                        <a:t>“Who has created seven heavens one above another, You can see no fault in the creations of the most gracious. Then look </a:t>
                      </a:r>
                      <a:r>
                        <a:rPr kumimoji="0" lang="en-US" sz="3200" b="1" i="0" u="none" strike="noStrike" kern="1200" cap="none" spc="0" normalizeH="0" baseline="0" noProof="0" dirty="0" err="1" smtClean="0">
                          <a:ln>
                            <a:noFill/>
                          </a:ln>
                          <a:solidFill>
                            <a:prstClr val="black"/>
                          </a:solidFill>
                          <a:effectLst/>
                          <a:uLnTx/>
                          <a:uFillTx/>
                          <a:latin typeface="+mn-lt"/>
                          <a:ea typeface="+mn-ea"/>
                          <a:cs typeface="+mn-cs"/>
                        </a:rPr>
                        <a:t>again:”Can</a:t>
                      </a:r>
                      <a:r>
                        <a:rPr kumimoji="0" lang="en-US" sz="3200" b="1" i="0" u="none" strike="noStrike" kern="1200" cap="none" spc="0" normalizeH="0" baseline="0" noProof="0" dirty="0" smtClean="0">
                          <a:ln>
                            <a:noFill/>
                          </a:ln>
                          <a:solidFill>
                            <a:prstClr val="black"/>
                          </a:solidFill>
                          <a:effectLst/>
                          <a:uLnTx/>
                          <a:uFillTx/>
                          <a:latin typeface="+mn-lt"/>
                          <a:ea typeface="+mn-ea"/>
                          <a:cs typeface="+mn-cs"/>
                        </a:rPr>
                        <a:t> you see any RIFTS (FLAWS)”.</a:t>
                      </a:r>
                    </a:p>
                    <a:p>
                      <a:endParaRPr lang="en-US" sz="2400" b="1"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49709816"/>
              </p:ext>
            </p:extLst>
          </p:nvPr>
        </p:nvGraphicFramePr>
        <p:xfrm>
          <a:off x="232012" y="5483926"/>
          <a:ext cx="11883788" cy="769256"/>
        </p:xfrm>
        <a:graphic>
          <a:graphicData uri="http://schemas.openxmlformats.org/drawingml/2006/table">
            <a:tbl>
              <a:tblPr firstRow="1" bandRow="1">
                <a:tableStyleId>{5C22544A-7EE6-4342-B048-85BDC9FD1C3A}</a:tableStyleId>
              </a:tblPr>
              <a:tblGrid>
                <a:gridCol w="11883788"/>
              </a:tblGrid>
              <a:tr h="769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mn-lt"/>
                          <a:ea typeface="+mn-ea"/>
                          <a:cs typeface="+mn-cs"/>
                        </a:rPr>
                        <a:t>Quran: (49:54) “ Surely we have created everything with destiny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(predestined) </a:t>
                      </a:r>
                      <a:r>
                        <a:rPr kumimoji="0" lang="en-US" sz="2800" b="1" i="0" u="none" strike="noStrike" kern="1200" cap="none" spc="0" normalizeH="0" baseline="0" noProof="0" dirty="0" smtClean="0">
                          <a:ln>
                            <a:noFill/>
                          </a:ln>
                          <a:solidFill>
                            <a:prstClr val="black"/>
                          </a:solidFill>
                          <a:effectLst/>
                          <a:uLnTx/>
                          <a:uFillTx/>
                          <a:latin typeface="+mn-lt"/>
                          <a:ea typeface="+mn-ea"/>
                          <a:cs typeface="+mn-cs"/>
                        </a:rPr>
                        <a:t>”.</a:t>
                      </a:r>
                    </a:p>
                  </a:txBody>
                  <a:tcPr/>
                </a:tc>
              </a:tr>
            </a:tbl>
          </a:graphicData>
        </a:graphic>
      </p:graphicFrame>
      <p:sp>
        <p:nvSpPr>
          <p:cNvPr id="5" name="Slide Number Placeholder 4"/>
          <p:cNvSpPr>
            <a:spLocks noGrp="1"/>
          </p:cNvSpPr>
          <p:nvPr>
            <p:ph type="sldNum" sz="quarter" idx="12"/>
          </p:nvPr>
        </p:nvSpPr>
        <p:spPr/>
        <p:txBody>
          <a:bodyPr/>
          <a:lstStyle/>
          <a:p>
            <a:fld id="{75E384CC-372F-47CF-B6B7-3A455399366B}" type="slidenum">
              <a:rPr lang="en-US" smtClean="0"/>
              <a:t>8</a:t>
            </a:fld>
            <a:endParaRPr lang="en-US"/>
          </a:p>
        </p:txBody>
      </p:sp>
    </p:spTree>
    <p:extLst>
      <p:ext uri="{BB962C8B-B14F-4D97-AF65-F5344CB8AC3E}">
        <p14:creationId xmlns:p14="http://schemas.microsoft.com/office/powerpoint/2010/main" val="1809400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956" y="155553"/>
            <a:ext cx="11382232" cy="6340197"/>
          </a:xfrm>
          <a:prstGeom prst="rect">
            <a:avLst/>
          </a:prstGeom>
          <a:noFill/>
        </p:spPr>
        <p:txBody>
          <a:bodyPr wrap="square" rtlCol="0">
            <a:spAutoFit/>
          </a:bodyPr>
          <a:lstStyle/>
          <a:p>
            <a:r>
              <a:rPr lang="en-US" sz="4800" b="1" u="sng" dirty="0" smtClean="0">
                <a:solidFill>
                  <a:schemeClr val="accent5"/>
                </a:solidFill>
              </a:rPr>
              <a:t>Environmental Pollution and its sources</a:t>
            </a:r>
          </a:p>
          <a:p>
            <a:endParaRPr lang="en-US" u="sng" dirty="0" smtClean="0"/>
          </a:p>
          <a:p>
            <a:r>
              <a:rPr lang="en-US" sz="3600" b="1" dirty="0" smtClean="0"/>
              <a:t>Types of Pollution:</a:t>
            </a:r>
          </a:p>
          <a:p>
            <a:endParaRPr lang="en-US" sz="100" b="1" dirty="0" smtClean="0"/>
          </a:p>
          <a:p>
            <a:pPr marL="342900" indent="-342900">
              <a:lnSpc>
                <a:spcPct val="150000"/>
              </a:lnSpc>
              <a:buFont typeface="+mj-lt"/>
              <a:buAutoNum type="arabicPeriod"/>
            </a:pPr>
            <a:r>
              <a:rPr lang="en-US" sz="3200" b="1" dirty="0" smtClean="0"/>
              <a:t>Air Pollution</a:t>
            </a:r>
          </a:p>
          <a:p>
            <a:pPr marL="342900" indent="-342900">
              <a:lnSpc>
                <a:spcPct val="150000"/>
              </a:lnSpc>
              <a:buFont typeface="+mj-lt"/>
              <a:buAutoNum type="arabicPeriod"/>
            </a:pPr>
            <a:r>
              <a:rPr lang="en-US" sz="3200" b="1" dirty="0" smtClean="0"/>
              <a:t>Water Pollution</a:t>
            </a:r>
          </a:p>
          <a:p>
            <a:pPr marL="342900" indent="-342900">
              <a:lnSpc>
                <a:spcPct val="150000"/>
              </a:lnSpc>
              <a:buFont typeface="+mj-lt"/>
              <a:buAutoNum type="arabicPeriod"/>
            </a:pPr>
            <a:r>
              <a:rPr lang="en-US" sz="3200" b="1" dirty="0" smtClean="0"/>
              <a:t>Soil Pollution</a:t>
            </a:r>
          </a:p>
          <a:p>
            <a:pPr marL="342900" indent="-342900">
              <a:lnSpc>
                <a:spcPct val="150000"/>
              </a:lnSpc>
              <a:buFont typeface="+mj-lt"/>
              <a:buAutoNum type="arabicPeriod"/>
            </a:pPr>
            <a:r>
              <a:rPr lang="en-US" sz="3200" b="1" dirty="0" smtClean="0"/>
              <a:t>Noise Pollution</a:t>
            </a:r>
          </a:p>
          <a:p>
            <a:pPr marL="342900" indent="-342900">
              <a:lnSpc>
                <a:spcPct val="150000"/>
              </a:lnSpc>
              <a:buFont typeface="+mj-lt"/>
              <a:buAutoNum type="arabicPeriod"/>
            </a:pPr>
            <a:r>
              <a:rPr lang="en-US" sz="3200" b="1" dirty="0" smtClean="0"/>
              <a:t>Thermal Pollution</a:t>
            </a:r>
          </a:p>
          <a:p>
            <a:pPr marL="342900" indent="-342900">
              <a:lnSpc>
                <a:spcPct val="150000"/>
              </a:lnSpc>
              <a:buFont typeface="+mj-lt"/>
              <a:buAutoNum type="arabicPeriod"/>
            </a:pPr>
            <a:r>
              <a:rPr lang="en-US" sz="3200" b="1" dirty="0" smtClean="0"/>
              <a:t>Radioactive Pollution</a:t>
            </a:r>
          </a:p>
        </p:txBody>
      </p:sp>
      <p:sp>
        <p:nvSpPr>
          <p:cNvPr id="3" name="Slide Number Placeholder 2"/>
          <p:cNvSpPr>
            <a:spLocks noGrp="1"/>
          </p:cNvSpPr>
          <p:nvPr>
            <p:ph type="sldNum" sz="quarter" idx="12"/>
          </p:nvPr>
        </p:nvSpPr>
        <p:spPr/>
        <p:txBody>
          <a:bodyPr/>
          <a:lstStyle/>
          <a:p>
            <a:fld id="{75E384CC-372F-47CF-B6B7-3A455399366B}" type="slidenum">
              <a:rPr lang="en-US" smtClean="0"/>
              <a:t>9</a:t>
            </a:fld>
            <a:endParaRPr lang="en-US"/>
          </a:p>
        </p:txBody>
      </p:sp>
    </p:spTree>
    <p:extLst>
      <p:ext uri="{BB962C8B-B14F-4D97-AF65-F5344CB8AC3E}">
        <p14:creationId xmlns:p14="http://schemas.microsoft.com/office/powerpoint/2010/main" val="2213605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BA0837B-5D8B-409A-8E69-DBE0BBB75210}">
  <we:reference id="wa104178141" version="3.10.0.197" store="en-US" storeType="OMEX"/>
  <we:alternateReferences>
    <we:reference id="WA104178141" version="3.10.0.197"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4498</TotalTime>
  <Words>3084</Words>
  <Application>Microsoft Office PowerPoint</Application>
  <PresentationFormat>Custom</PresentationFormat>
  <Paragraphs>465</Paragraphs>
  <Slides>47</Slides>
  <Notes>9</Notes>
  <HiddenSlides>4</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Environmental Pollution causes, effects and control with emphasis on Islamic perspective   By :       Engr. Syed Mubashir H. Kirmani Former Chairman I.E.P (SAC) Chief Engineer &amp; Technical Advisor  Saudi Technical Limited (STL) smhkirmani@gmail.com  November 22nd, 2019 Riyadh, Saudi Arabia</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PM 2.5 concentration in micro g/m3 as the estimation of population’s average exposure  (Source: US air quality index). Effect of air pollution on health.</vt:lpstr>
      <vt:lpstr>PowerPoint Presentation</vt:lpstr>
      <vt:lpstr>PowerPoint Presentation</vt:lpstr>
      <vt:lpstr>Top 6 countries contributing to global pollution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issues of Water  Scarcity with special  reference to Pakistan     By :       Engr. Syed Mubashir H. Kirmani Former Chairman I.E.P (SAC) Chief Engineer &amp; Technical Advisor   Saudi Technical Limited (STL) P. O. Box 571  Riyadh - Saudi Arabia  Smhkirmani@gmail.com</dc:title>
  <dc:creator>Ali</dc:creator>
  <cp:lastModifiedBy>smhkirmani</cp:lastModifiedBy>
  <cp:revision>1053</cp:revision>
  <dcterms:created xsi:type="dcterms:W3CDTF">2019-06-03T11:11:11Z</dcterms:created>
  <dcterms:modified xsi:type="dcterms:W3CDTF">2019-11-22T11:28:19Z</dcterms:modified>
</cp:coreProperties>
</file>